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Lst>
  <p:notesMasterIdLst>
    <p:notesMasterId r:id="rId13"/>
  </p:notesMasterIdLst>
  <p:sldIdLst>
    <p:sldId id="258" r:id="rId2"/>
    <p:sldId id="269" r:id="rId3"/>
    <p:sldId id="260" r:id="rId4"/>
    <p:sldId id="261" r:id="rId5"/>
    <p:sldId id="264" r:id="rId6"/>
    <p:sldId id="263" r:id="rId7"/>
    <p:sldId id="262" r:id="rId8"/>
    <p:sldId id="265" r:id="rId9"/>
    <p:sldId id="266" r:id="rId10"/>
    <p:sldId id="267" r:id="rId11"/>
    <p:sldId id="268" r:id="rId12"/>
  </p:sldIdLst>
  <p:sldSz cx="12192000" cy="6858000"/>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79353" autoAdjust="0"/>
  </p:normalViewPr>
  <p:slideViewPr>
    <p:cSldViewPr snapToGrid="0">
      <p:cViewPr varScale="1">
        <p:scale>
          <a:sx n="101" d="100"/>
          <a:sy n="101" d="100"/>
        </p:scale>
        <p:origin x="126" y="1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6B21AFCA-1C7E-4119-BF40-99BC36CAFEB7}" type="datetimeFigureOut">
              <a:rPr lang="fr-FR" smtClean="0"/>
              <a:t>15/03/2022</a:t>
            </a:fld>
            <a:endParaRPr lang="fr-FR"/>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DAA9D4E2-BC8C-4052-8A94-1EB0C62C0752}" type="slidenum">
              <a:rPr lang="fr-FR" smtClean="0"/>
              <a:t>‹N°›</a:t>
            </a:fld>
            <a:endParaRPr lang="fr-FR"/>
          </a:p>
        </p:txBody>
      </p:sp>
    </p:spTree>
    <p:extLst>
      <p:ext uri="{BB962C8B-B14F-4D97-AF65-F5344CB8AC3E}">
        <p14:creationId xmlns:p14="http://schemas.microsoft.com/office/powerpoint/2010/main" val="2841193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AA9D4E2-BC8C-4052-8A94-1EB0C62C0752}" type="slidenum">
              <a:rPr lang="fr-FR" smtClean="0"/>
              <a:t>1</a:t>
            </a:fld>
            <a:endParaRPr lang="fr-FR"/>
          </a:p>
        </p:txBody>
      </p:sp>
    </p:spTree>
    <p:extLst>
      <p:ext uri="{BB962C8B-B14F-4D97-AF65-F5344CB8AC3E}">
        <p14:creationId xmlns:p14="http://schemas.microsoft.com/office/powerpoint/2010/main" val="23750048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AA9D4E2-BC8C-4052-8A94-1EB0C62C0752}" type="slidenum">
              <a:rPr lang="fr-FR" smtClean="0"/>
              <a:t>10</a:t>
            </a:fld>
            <a:endParaRPr lang="fr-FR"/>
          </a:p>
        </p:txBody>
      </p:sp>
    </p:spTree>
    <p:extLst>
      <p:ext uri="{BB962C8B-B14F-4D97-AF65-F5344CB8AC3E}">
        <p14:creationId xmlns:p14="http://schemas.microsoft.com/office/powerpoint/2010/main" val="789836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AA9D4E2-BC8C-4052-8A94-1EB0C62C0752}" type="slidenum">
              <a:rPr lang="fr-FR" smtClean="0"/>
              <a:t>11</a:t>
            </a:fld>
            <a:endParaRPr lang="fr-FR"/>
          </a:p>
        </p:txBody>
      </p:sp>
    </p:spTree>
    <p:extLst>
      <p:ext uri="{BB962C8B-B14F-4D97-AF65-F5344CB8AC3E}">
        <p14:creationId xmlns:p14="http://schemas.microsoft.com/office/powerpoint/2010/main" val="2076926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C’est un chat hybride qui provient du croisement entre un chat domestique et un chat léopard d’Asie, un petit félin sauvage que l’on retrouve en Asie et plus particulièrement dans la région du Bengal.</a:t>
            </a:r>
          </a:p>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Le résultat nous donne un mini léopard au look sauvage avec le tempérament doux d’un chat domestique.</a:t>
            </a:r>
          </a:p>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C’est en 1963 que l’américaine Jean S. Mill a réalisée ce croisement pour la 1ere fois. De ce croisements sont issus les premiers hybrides dits « F1 » (1ere génération) puis les hybrides « F2 » (2eme génération), ce sont des chats mi-sauvages.</a:t>
            </a:r>
          </a:p>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Les chats de race Bengal dits « domestiques » appartiennent au minimum aux 4ème et 5ème génération.</a:t>
            </a:r>
          </a:p>
          <a:p>
            <a:endParaRPr lang="fr-FR" dirty="0"/>
          </a:p>
        </p:txBody>
      </p:sp>
      <p:sp>
        <p:nvSpPr>
          <p:cNvPr id="4" name="Espace réservé du numéro de diapositive 3"/>
          <p:cNvSpPr>
            <a:spLocks noGrp="1"/>
          </p:cNvSpPr>
          <p:nvPr>
            <p:ph type="sldNum" sz="quarter" idx="5"/>
          </p:nvPr>
        </p:nvSpPr>
        <p:spPr/>
        <p:txBody>
          <a:bodyPr/>
          <a:lstStyle/>
          <a:p>
            <a:fld id="{DAA9D4E2-BC8C-4052-8A94-1EB0C62C0752}" type="slidenum">
              <a:rPr lang="fr-FR" smtClean="0"/>
              <a:t>2</a:t>
            </a:fld>
            <a:endParaRPr lang="fr-FR"/>
          </a:p>
        </p:txBody>
      </p:sp>
    </p:spTree>
    <p:extLst>
      <p:ext uri="{BB962C8B-B14F-4D97-AF65-F5344CB8AC3E}">
        <p14:creationId xmlns:p14="http://schemas.microsoft.com/office/powerpoint/2010/main" val="1603049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effectLst/>
                <a:latin typeface="Calibri" panose="020F0502020204030204" pitchFamily="34" charset="0"/>
                <a:ea typeface="Calibri" panose="020F0502020204030204" pitchFamily="34" charset="0"/>
                <a:cs typeface="Times New Roman" panose="02020603050405020304" pitchFamily="18" charset="0"/>
              </a:rPr>
              <a:t>Il existe 3 motifs de robe que voici,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Rosetté</a:t>
            </a:r>
            <a:r>
              <a:rPr lang="fr-FR" sz="1800" dirty="0">
                <a:effectLst/>
                <a:latin typeface="Calibri" panose="020F0502020204030204" pitchFamily="34" charset="0"/>
                <a:ea typeface="Calibri" panose="020F0502020204030204" pitchFamily="34" charset="0"/>
                <a:cs typeface="Times New Roman" panose="02020603050405020304" pitchFamily="18" charset="0"/>
              </a:rPr>
              <a:t>, marbré et tacheté.</a:t>
            </a:r>
          </a:p>
          <a:p>
            <a:endParaRPr lang="fr-FR" dirty="0"/>
          </a:p>
        </p:txBody>
      </p:sp>
      <p:sp>
        <p:nvSpPr>
          <p:cNvPr id="4" name="Espace réservé du numéro de diapositive 3"/>
          <p:cNvSpPr>
            <a:spLocks noGrp="1"/>
          </p:cNvSpPr>
          <p:nvPr>
            <p:ph type="sldNum" sz="quarter" idx="5"/>
          </p:nvPr>
        </p:nvSpPr>
        <p:spPr/>
        <p:txBody>
          <a:bodyPr/>
          <a:lstStyle/>
          <a:p>
            <a:fld id="{DAA9D4E2-BC8C-4052-8A94-1EB0C62C0752}" type="slidenum">
              <a:rPr lang="fr-FR" smtClean="0"/>
              <a:t>3</a:t>
            </a:fld>
            <a:endParaRPr lang="fr-FR"/>
          </a:p>
        </p:txBody>
      </p:sp>
    </p:spTree>
    <p:extLst>
      <p:ext uri="{BB962C8B-B14F-4D97-AF65-F5344CB8AC3E}">
        <p14:creationId xmlns:p14="http://schemas.microsoft.com/office/powerpoint/2010/main" val="1087792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Comme vous pouvez le constater ce que l’on remarque en premier est son magnifique pelage imitant celui du léopard.</a:t>
            </a:r>
          </a:p>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Son poil est extrêmement doux et soyeux.</a:t>
            </a:r>
          </a:p>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Les différentes couleurs sont :</a:t>
            </a:r>
          </a:p>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Brown</a:t>
            </a:r>
          </a:p>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Silver</a:t>
            </a:r>
          </a:p>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Bleu</a:t>
            </a:r>
          </a:p>
          <a:p>
            <a:pPr>
              <a:lnSpc>
                <a:spcPct val="107000"/>
              </a:lnSpc>
              <a:spcAft>
                <a:spcPts val="800"/>
              </a:spcAft>
            </a:pPr>
            <a:r>
              <a:rPr lang="fr-FR" sz="1800" dirty="0" err="1">
                <a:effectLst/>
                <a:latin typeface="Calibri" panose="020F0502020204030204" pitchFamily="34" charset="0"/>
                <a:ea typeface="Calibri" panose="020F0502020204030204" pitchFamily="34" charset="0"/>
                <a:cs typeface="Times New Roman" panose="02020603050405020304" pitchFamily="18" charset="0"/>
              </a:rPr>
              <a:t>Charcoal</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Black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melanistic</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Snow lynx</a:t>
            </a:r>
          </a:p>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Snow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mink</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Snow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sepia</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DAA9D4E2-BC8C-4052-8A94-1EB0C62C0752}" type="slidenum">
              <a:rPr lang="fr-FR" smtClean="0"/>
              <a:t>4</a:t>
            </a:fld>
            <a:endParaRPr lang="fr-FR"/>
          </a:p>
        </p:txBody>
      </p:sp>
    </p:spTree>
    <p:extLst>
      <p:ext uri="{BB962C8B-B14F-4D97-AF65-F5344CB8AC3E}">
        <p14:creationId xmlns:p14="http://schemas.microsoft.com/office/powerpoint/2010/main" val="885463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AA9D4E2-BC8C-4052-8A94-1EB0C62C0752}" type="slidenum">
              <a:rPr lang="fr-FR" smtClean="0"/>
              <a:t>5</a:t>
            </a:fld>
            <a:endParaRPr lang="fr-FR"/>
          </a:p>
        </p:txBody>
      </p:sp>
    </p:spTree>
    <p:extLst>
      <p:ext uri="{BB962C8B-B14F-4D97-AF65-F5344CB8AC3E}">
        <p14:creationId xmlns:p14="http://schemas.microsoft.com/office/powerpoint/2010/main" val="3295165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AA9D4E2-BC8C-4052-8A94-1EB0C62C0752}" type="slidenum">
              <a:rPr lang="fr-FR" smtClean="0"/>
              <a:t>6</a:t>
            </a:fld>
            <a:endParaRPr lang="fr-FR"/>
          </a:p>
        </p:txBody>
      </p:sp>
    </p:spTree>
    <p:extLst>
      <p:ext uri="{BB962C8B-B14F-4D97-AF65-F5344CB8AC3E}">
        <p14:creationId xmlns:p14="http://schemas.microsoft.com/office/powerpoint/2010/main" val="758848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AA9D4E2-BC8C-4052-8A94-1EB0C62C0752}" type="slidenum">
              <a:rPr lang="fr-FR" smtClean="0"/>
              <a:t>7</a:t>
            </a:fld>
            <a:endParaRPr lang="fr-FR"/>
          </a:p>
        </p:txBody>
      </p:sp>
    </p:spTree>
    <p:extLst>
      <p:ext uri="{BB962C8B-B14F-4D97-AF65-F5344CB8AC3E}">
        <p14:creationId xmlns:p14="http://schemas.microsoft.com/office/powerpoint/2010/main" val="3195566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AA9D4E2-BC8C-4052-8A94-1EB0C62C0752}" type="slidenum">
              <a:rPr lang="fr-FR" smtClean="0"/>
              <a:t>8</a:t>
            </a:fld>
            <a:endParaRPr lang="fr-FR"/>
          </a:p>
        </p:txBody>
      </p:sp>
    </p:spTree>
    <p:extLst>
      <p:ext uri="{BB962C8B-B14F-4D97-AF65-F5344CB8AC3E}">
        <p14:creationId xmlns:p14="http://schemas.microsoft.com/office/powerpoint/2010/main" val="2792854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AA9D4E2-BC8C-4052-8A94-1EB0C62C0752}" type="slidenum">
              <a:rPr lang="fr-FR" smtClean="0"/>
              <a:t>9</a:t>
            </a:fld>
            <a:endParaRPr lang="fr-FR"/>
          </a:p>
        </p:txBody>
      </p:sp>
    </p:spTree>
    <p:extLst>
      <p:ext uri="{BB962C8B-B14F-4D97-AF65-F5344CB8AC3E}">
        <p14:creationId xmlns:p14="http://schemas.microsoft.com/office/powerpoint/2010/main" val="4229619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fr-FR"/>
              <a:t>Modifiez le style du titre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624AF668-B456-485D-B761-85300C606345}" type="datetimeFigureOut">
              <a:rPr lang="fr-FR" smtClean="0"/>
              <a:t>15/03/2022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FAE7EF1-B383-4A36-AFDC-BF6F597F37D0}" type="slidenum">
              <a:rPr lang="fr-FR" smtClean="0"/>
              <a:t>‹N°›</a:t>
            </a:fld>
            <a:endParaRPr lang="fr-FR"/>
          </a:p>
        </p:txBody>
      </p:sp>
    </p:spTree>
    <p:extLst>
      <p:ext uri="{BB962C8B-B14F-4D97-AF65-F5344CB8AC3E}">
        <p14:creationId xmlns:p14="http://schemas.microsoft.com/office/powerpoint/2010/main" val="1484383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24AF668-B456-485D-B761-85300C606345}" type="datetimeFigureOut">
              <a:rPr lang="fr-FR" smtClean="0"/>
              <a:t>15/03/2022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FAE7EF1-B383-4A36-AFDC-BF6F597F37D0}" type="slidenum">
              <a:rPr lang="fr-FR" smtClean="0"/>
              <a:t>‹N°›</a:t>
            </a:fld>
            <a:endParaRPr lang="fr-FR"/>
          </a:p>
        </p:txBody>
      </p:sp>
    </p:spTree>
    <p:extLst>
      <p:ext uri="{BB962C8B-B14F-4D97-AF65-F5344CB8AC3E}">
        <p14:creationId xmlns:p14="http://schemas.microsoft.com/office/powerpoint/2010/main" val="184427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fr-FR"/>
              <a:t>Modifiez le style du titre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624AF668-B456-485D-B761-85300C606345}" type="datetimeFigureOut">
              <a:rPr lang="fr-FR" smtClean="0"/>
              <a:t>15/03/2022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FAE7EF1-B383-4A36-AFDC-BF6F597F37D0}" type="slidenum">
              <a:rPr lang="fr-FR" smtClean="0"/>
              <a:t>‹N°›</a:t>
            </a:fld>
            <a:endParaRPr lang="fr-FR"/>
          </a:p>
        </p:txBody>
      </p:sp>
    </p:spTree>
    <p:extLst>
      <p:ext uri="{BB962C8B-B14F-4D97-AF65-F5344CB8AC3E}">
        <p14:creationId xmlns:p14="http://schemas.microsoft.com/office/powerpoint/2010/main" val="36886260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fr-FR"/>
              <a:t>Modifiez le style du titre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fr-FR"/>
              <a:t>Cliquez pour modifier les styles du texte du masque</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624AF668-B456-485D-B761-85300C606345}" type="datetimeFigureOut">
              <a:rPr lang="fr-FR" smtClean="0"/>
              <a:t>15/03/2022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FAE7EF1-B383-4A36-AFDC-BF6F597F37D0}" type="slidenum">
              <a:rPr lang="fr-FR" smtClean="0"/>
              <a:t>‹N°›</a:t>
            </a:fld>
            <a:endParaRPr lang="fr-FR"/>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9405695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624AF668-B456-485D-B761-85300C606345}" type="datetimeFigureOut">
              <a:rPr lang="fr-FR" smtClean="0"/>
              <a:t>15/03/2022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FAE7EF1-B383-4A36-AFDC-BF6F597F37D0}" type="slidenum">
              <a:rPr lang="fr-FR" smtClean="0"/>
              <a:t>‹N°›</a:t>
            </a:fld>
            <a:endParaRPr lang="fr-FR"/>
          </a:p>
        </p:txBody>
      </p:sp>
    </p:spTree>
    <p:extLst>
      <p:ext uri="{BB962C8B-B14F-4D97-AF65-F5344CB8AC3E}">
        <p14:creationId xmlns:p14="http://schemas.microsoft.com/office/powerpoint/2010/main" val="15865191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24AF668-B456-485D-B761-85300C606345}" type="datetimeFigureOut">
              <a:rPr lang="fr-FR" smtClean="0"/>
              <a:t>15/03/2022</a:t>
            </a:fld>
            <a:endParaRPr lang="fr-FR"/>
          </a:p>
        </p:txBody>
      </p:sp>
      <p:sp>
        <p:nvSpPr>
          <p:cNvPr id="4"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FAE7EF1-B383-4A36-AFDC-BF6F597F37D0}" type="slidenum">
              <a:rPr lang="fr-FR" smtClean="0"/>
              <a:t>‹N°›</a:t>
            </a:fld>
            <a:endParaRPr lang="fr-FR"/>
          </a:p>
        </p:txBody>
      </p:sp>
    </p:spTree>
    <p:extLst>
      <p:ext uri="{BB962C8B-B14F-4D97-AF65-F5344CB8AC3E}">
        <p14:creationId xmlns:p14="http://schemas.microsoft.com/office/powerpoint/2010/main" val="24053187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24AF668-B456-485D-B761-85300C606345}" type="datetimeFigureOut">
              <a:rPr lang="fr-FR" smtClean="0"/>
              <a:t>15/03/2022</a:t>
            </a:fld>
            <a:endParaRPr lang="fr-FR"/>
          </a:p>
        </p:txBody>
      </p:sp>
      <p:sp>
        <p:nvSpPr>
          <p:cNvPr id="4"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FAE7EF1-B383-4A36-AFDC-BF6F597F37D0}" type="slidenum">
              <a:rPr lang="fr-FR" smtClean="0"/>
              <a:t>‹N°›</a:t>
            </a:fld>
            <a:endParaRPr lang="fr-FR"/>
          </a:p>
        </p:txBody>
      </p:sp>
    </p:spTree>
    <p:extLst>
      <p:ext uri="{BB962C8B-B14F-4D97-AF65-F5344CB8AC3E}">
        <p14:creationId xmlns:p14="http://schemas.microsoft.com/office/powerpoint/2010/main" val="38466617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nchorCtr="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624AF668-B456-485D-B761-85300C606345}" type="datetimeFigureOut">
              <a:rPr lang="fr-FR" smtClean="0"/>
              <a:t>15/03/2022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FAE7EF1-B383-4A36-AFDC-BF6F597F37D0}" type="slidenum">
              <a:rPr lang="fr-FR" smtClean="0"/>
              <a:t>‹N°›</a:t>
            </a:fld>
            <a:endParaRPr lang="fr-FR"/>
          </a:p>
        </p:txBody>
      </p:sp>
    </p:spTree>
    <p:extLst>
      <p:ext uri="{BB962C8B-B14F-4D97-AF65-F5344CB8AC3E}">
        <p14:creationId xmlns:p14="http://schemas.microsoft.com/office/powerpoint/2010/main" val="32524531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fr-FR"/>
              <a:t>Modifiez le style du titre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624AF668-B456-485D-B761-85300C606345}" type="datetimeFigureOut">
              <a:rPr lang="fr-FR" smtClean="0"/>
              <a:t>15/03/2022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FAE7EF1-B383-4A36-AFDC-BF6F597F37D0}" type="slidenum">
              <a:rPr lang="fr-FR" smtClean="0"/>
              <a:t>‹N°›</a:t>
            </a:fld>
            <a:endParaRPr lang="fr-FR"/>
          </a:p>
        </p:txBody>
      </p:sp>
    </p:spTree>
    <p:extLst>
      <p:ext uri="{BB962C8B-B14F-4D97-AF65-F5344CB8AC3E}">
        <p14:creationId xmlns:p14="http://schemas.microsoft.com/office/powerpoint/2010/main" val="3649453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3"/>
          <p:cNvSpPr>
            <a:spLocks noGrp="1"/>
          </p:cNvSpPr>
          <p:nvPr>
            <p:ph type="dt" sz="half" idx="10"/>
          </p:nvPr>
        </p:nvSpPr>
        <p:spPr/>
        <p:txBody>
          <a:bodyPr/>
          <a:lstStyle/>
          <a:p>
            <a:fld id="{624AF668-B456-485D-B761-85300C606345}" type="datetimeFigureOut">
              <a:rPr lang="fr-FR" smtClean="0"/>
              <a:t>15/03/2022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FAE7EF1-B383-4A36-AFDC-BF6F597F37D0}" type="slidenum">
              <a:rPr lang="fr-FR" smtClean="0"/>
              <a:t>‹N°›</a:t>
            </a:fld>
            <a:endParaRPr lang="fr-FR"/>
          </a:p>
        </p:txBody>
      </p:sp>
    </p:spTree>
    <p:extLst>
      <p:ext uri="{BB962C8B-B14F-4D97-AF65-F5344CB8AC3E}">
        <p14:creationId xmlns:p14="http://schemas.microsoft.com/office/powerpoint/2010/main" val="3711853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624AF668-B456-485D-B761-85300C606345}" type="datetimeFigureOut">
              <a:rPr lang="fr-FR" smtClean="0"/>
              <a:t>15/03/2022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FAE7EF1-B383-4A36-AFDC-BF6F597F37D0}" type="slidenum">
              <a:rPr lang="fr-FR" smtClean="0"/>
              <a:t>‹N°›</a:t>
            </a:fld>
            <a:endParaRPr lang="fr-FR"/>
          </a:p>
        </p:txBody>
      </p:sp>
    </p:spTree>
    <p:extLst>
      <p:ext uri="{BB962C8B-B14F-4D97-AF65-F5344CB8AC3E}">
        <p14:creationId xmlns:p14="http://schemas.microsoft.com/office/powerpoint/2010/main" val="901911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624AF668-B456-485D-B761-85300C606345}" type="datetimeFigureOut">
              <a:rPr lang="fr-FR" smtClean="0"/>
              <a:t>15/03/2022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FAE7EF1-B383-4A36-AFDC-BF6F597F37D0}" type="slidenum">
              <a:rPr lang="fr-FR" smtClean="0"/>
              <a:t>‹N°›</a:t>
            </a:fld>
            <a:endParaRPr lang="fr-FR"/>
          </a:p>
        </p:txBody>
      </p:sp>
    </p:spTree>
    <p:extLst>
      <p:ext uri="{BB962C8B-B14F-4D97-AF65-F5344CB8AC3E}">
        <p14:creationId xmlns:p14="http://schemas.microsoft.com/office/powerpoint/2010/main" val="2864782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624AF668-B456-485D-B761-85300C606345}" type="datetimeFigureOut">
              <a:rPr lang="fr-FR" smtClean="0"/>
              <a:t>15/03/2022</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7FAE7EF1-B383-4A36-AFDC-BF6F597F37D0}" type="slidenum">
              <a:rPr lang="fr-FR" smtClean="0"/>
              <a:t>‹N°›</a:t>
            </a:fld>
            <a:endParaRPr lang="fr-FR"/>
          </a:p>
        </p:txBody>
      </p:sp>
    </p:spTree>
    <p:extLst>
      <p:ext uri="{BB962C8B-B14F-4D97-AF65-F5344CB8AC3E}">
        <p14:creationId xmlns:p14="http://schemas.microsoft.com/office/powerpoint/2010/main" val="3468427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7" name="Date Placeholder 2"/>
          <p:cNvSpPr>
            <a:spLocks noGrp="1"/>
          </p:cNvSpPr>
          <p:nvPr>
            <p:ph type="dt" sz="half" idx="10"/>
          </p:nvPr>
        </p:nvSpPr>
        <p:spPr/>
        <p:txBody>
          <a:bodyPr/>
          <a:lstStyle/>
          <a:p>
            <a:fld id="{624AF668-B456-485D-B761-85300C606345}" type="datetimeFigureOut">
              <a:rPr lang="fr-FR" smtClean="0"/>
              <a:t>15/03/2022</a:t>
            </a:fld>
            <a:endParaRPr lang="fr-FR"/>
          </a:p>
        </p:txBody>
      </p:sp>
      <p:sp>
        <p:nvSpPr>
          <p:cNvPr id="5" name="Footer Placeholder 3"/>
          <p:cNvSpPr>
            <a:spLocks noGrp="1"/>
          </p:cNvSpPr>
          <p:nvPr>
            <p:ph type="ftr" sz="quarter" idx="11"/>
          </p:nvPr>
        </p:nvSpPr>
        <p:spPr/>
        <p:txBody>
          <a:bodyPr/>
          <a:lstStyle/>
          <a:p>
            <a:endParaRPr lang="fr-FR"/>
          </a:p>
        </p:txBody>
      </p:sp>
      <p:sp>
        <p:nvSpPr>
          <p:cNvPr id="6" name="Slide Number Placeholder 4"/>
          <p:cNvSpPr>
            <a:spLocks noGrp="1"/>
          </p:cNvSpPr>
          <p:nvPr>
            <p:ph type="sldNum" sz="quarter" idx="12"/>
          </p:nvPr>
        </p:nvSpPr>
        <p:spPr/>
        <p:txBody>
          <a:bodyPr/>
          <a:lstStyle/>
          <a:p>
            <a:fld id="{7FAE7EF1-B383-4A36-AFDC-BF6F597F37D0}" type="slidenum">
              <a:rPr lang="fr-FR" smtClean="0"/>
              <a:t>‹N°›</a:t>
            </a:fld>
            <a:endParaRPr lang="fr-FR"/>
          </a:p>
        </p:txBody>
      </p:sp>
    </p:spTree>
    <p:extLst>
      <p:ext uri="{BB962C8B-B14F-4D97-AF65-F5344CB8AC3E}">
        <p14:creationId xmlns:p14="http://schemas.microsoft.com/office/powerpoint/2010/main" val="1562333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624AF668-B456-485D-B761-85300C606345}" type="datetimeFigureOut">
              <a:rPr lang="fr-FR" smtClean="0"/>
              <a:t>15/03/2022</a:t>
            </a:fld>
            <a:endParaRPr lang="fr-FR"/>
          </a:p>
        </p:txBody>
      </p:sp>
      <p:sp>
        <p:nvSpPr>
          <p:cNvPr id="5" name="Footer Placeholder 2"/>
          <p:cNvSpPr>
            <a:spLocks noGrp="1"/>
          </p:cNvSpPr>
          <p:nvPr>
            <p:ph type="ftr" sz="quarter" idx="11"/>
          </p:nvPr>
        </p:nvSpPr>
        <p:spPr/>
        <p:txBody>
          <a:bodyPr/>
          <a:lstStyle/>
          <a:p>
            <a:endParaRPr lang="fr-FR"/>
          </a:p>
        </p:txBody>
      </p:sp>
      <p:sp>
        <p:nvSpPr>
          <p:cNvPr id="6" name="Slide Number Placeholder 3"/>
          <p:cNvSpPr>
            <a:spLocks noGrp="1"/>
          </p:cNvSpPr>
          <p:nvPr>
            <p:ph type="sldNum" sz="quarter" idx="12"/>
          </p:nvPr>
        </p:nvSpPr>
        <p:spPr/>
        <p:txBody>
          <a:bodyPr/>
          <a:lstStyle/>
          <a:p>
            <a:fld id="{7FAE7EF1-B383-4A36-AFDC-BF6F597F37D0}" type="slidenum">
              <a:rPr lang="fr-FR" smtClean="0"/>
              <a:t>‹N°›</a:t>
            </a:fld>
            <a:endParaRPr lang="fr-FR"/>
          </a:p>
        </p:txBody>
      </p:sp>
    </p:spTree>
    <p:extLst>
      <p:ext uri="{BB962C8B-B14F-4D97-AF65-F5344CB8AC3E}">
        <p14:creationId xmlns:p14="http://schemas.microsoft.com/office/powerpoint/2010/main" val="1565425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7" name="Date Placeholder 4"/>
          <p:cNvSpPr>
            <a:spLocks noGrp="1"/>
          </p:cNvSpPr>
          <p:nvPr>
            <p:ph type="dt" sz="half" idx="10"/>
          </p:nvPr>
        </p:nvSpPr>
        <p:spPr/>
        <p:txBody>
          <a:bodyPr/>
          <a:lstStyle/>
          <a:p>
            <a:fld id="{624AF668-B456-485D-B761-85300C606345}" type="datetimeFigureOut">
              <a:rPr lang="fr-FR" smtClean="0"/>
              <a:t>15/03/2022</a:t>
            </a:fld>
            <a:endParaRPr lang="fr-FR"/>
          </a:p>
        </p:txBody>
      </p:sp>
      <p:sp>
        <p:nvSpPr>
          <p:cNvPr id="5" name="Footer Placeholder 5"/>
          <p:cNvSpPr>
            <a:spLocks noGrp="1"/>
          </p:cNvSpPr>
          <p:nvPr>
            <p:ph type="ftr" sz="quarter" idx="11"/>
          </p:nvPr>
        </p:nvSpPr>
        <p:spPr/>
        <p:txBody>
          <a:bodyPr/>
          <a:lstStyle/>
          <a:p>
            <a:endParaRPr lang="fr-FR"/>
          </a:p>
        </p:txBody>
      </p:sp>
      <p:sp>
        <p:nvSpPr>
          <p:cNvPr id="6" name="Slide Number Placeholder 6"/>
          <p:cNvSpPr>
            <a:spLocks noGrp="1"/>
          </p:cNvSpPr>
          <p:nvPr>
            <p:ph type="sldNum" sz="quarter" idx="12"/>
          </p:nvPr>
        </p:nvSpPr>
        <p:spPr/>
        <p:txBody>
          <a:bodyPr/>
          <a:lstStyle/>
          <a:p>
            <a:fld id="{7FAE7EF1-B383-4A36-AFDC-BF6F597F37D0}" type="slidenum">
              <a:rPr lang="fr-FR" smtClean="0"/>
              <a:t>‹N°›</a:t>
            </a:fld>
            <a:endParaRPr lang="fr-FR"/>
          </a:p>
        </p:txBody>
      </p:sp>
    </p:spTree>
    <p:extLst>
      <p:ext uri="{BB962C8B-B14F-4D97-AF65-F5344CB8AC3E}">
        <p14:creationId xmlns:p14="http://schemas.microsoft.com/office/powerpoint/2010/main" val="63936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fr-FR"/>
              <a:t>Modifiez le style du titre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24AF668-B456-485D-B761-85300C606345}" type="datetimeFigureOut">
              <a:rPr lang="fr-FR" smtClean="0"/>
              <a:t>15/03/2022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FAE7EF1-B383-4A36-AFDC-BF6F597F37D0}" type="slidenum">
              <a:rPr lang="fr-FR" smtClean="0"/>
              <a:t>‹N°›</a:t>
            </a:fld>
            <a:endParaRPr lang="fr-FR"/>
          </a:p>
        </p:txBody>
      </p:sp>
    </p:spTree>
    <p:extLst>
      <p:ext uri="{BB962C8B-B14F-4D97-AF65-F5344CB8AC3E}">
        <p14:creationId xmlns:p14="http://schemas.microsoft.com/office/powerpoint/2010/main" val="1131865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fr-FR"/>
              <a:t>Modifiez le style du titre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24AF668-B456-485D-B761-85300C606345}" type="datetimeFigureOut">
              <a:rPr lang="fr-FR" smtClean="0"/>
              <a:t>15/03/2022</a:t>
            </a:fld>
            <a:endParaRPr lang="fr-FR"/>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fr-FR"/>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7FAE7EF1-B383-4A36-AFDC-BF6F597F37D0}" type="slidenum">
              <a:rPr lang="fr-FR" smtClean="0"/>
              <a:t>‹N°›</a:t>
            </a:fld>
            <a:endParaRPr lang="fr-FR"/>
          </a:p>
        </p:txBody>
      </p:sp>
    </p:spTree>
    <p:extLst>
      <p:ext uri="{BB962C8B-B14F-4D97-AF65-F5344CB8AC3E}">
        <p14:creationId xmlns:p14="http://schemas.microsoft.com/office/powerpoint/2010/main" val="2934850650"/>
      </p:ext>
    </p:extLst>
  </p:cSld>
  <p:clrMap bg1="dk1" tx1="lt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32.jp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33.jp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8.jp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jpg"/><Relationship Id="rId7"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jpg"/><Relationship Id="rId10" Type="http://schemas.openxmlformats.org/officeDocument/2006/relationships/image" Target="../media/image19.jpg"/><Relationship Id="rId4" Type="http://schemas.openxmlformats.org/officeDocument/2006/relationships/image" Target="../media/image13.jpg"/><Relationship Id="rId9" Type="http://schemas.openxmlformats.org/officeDocument/2006/relationships/image" Target="../media/image18.jpg"/></Relationships>
</file>

<file path=ppt/slides/_rels/slide5.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1.jpg"/></Relationships>
</file>

<file path=ppt/slides/_rels/slide6.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3.jpg"/></Relationships>
</file>

<file path=ppt/slides/_rels/slide7.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5.jpg"/></Relationships>
</file>

<file path=ppt/slides/_rels/slide8.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7.jpg"/></Relationships>
</file>

<file path=ppt/slides/_rels/slide9.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9.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000" b="-8000"/>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8954B4-402B-4A2B-87FB-64A2855B73EB}"/>
              </a:ext>
            </a:extLst>
          </p:cNvPr>
          <p:cNvSpPr>
            <a:spLocks noGrp="1"/>
          </p:cNvSpPr>
          <p:nvPr>
            <p:ph type="title"/>
          </p:nvPr>
        </p:nvSpPr>
        <p:spPr>
          <a:noFill/>
        </p:spPr>
        <p:txBody>
          <a:bodyPr/>
          <a:lstStyle/>
          <a:p>
            <a:r>
              <a:rPr lang="fr-FR" dirty="0">
                <a:solidFill>
                  <a:srgbClr val="FF0000"/>
                </a:solidFill>
              </a:rPr>
              <a:t>LE BENGAL</a:t>
            </a:r>
          </a:p>
        </p:txBody>
      </p:sp>
    </p:spTree>
    <p:extLst>
      <p:ext uri="{BB962C8B-B14F-4D97-AF65-F5344CB8AC3E}">
        <p14:creationId xmlns:p14="http://schemas.microsoft.com/office/powerpoint/2010/main" val="3860730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5" name="Picture 31">
            <a:extLst>
              <a:ext uri="{FF2B5EF4-FFF2-40B4-BE49-F238E27FC236}">
                <a16:creationId xmlns:a16="http://schemas.microsoft.com/office/drawing/2014/main" id="{94DDC893-E5EF-4CDE-B040-BA5B53AADD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7" name="Picture 33">
            <a:extLst>
              <a:ext uri="{FF2B5EF4-FFF2-40B4-BE49-F238E27FC236}">
                <a16:creationId xmlns:a16="http://schemas.microsoft.com/office/drawing/2014/main" id="{85F1A06D-D369-4974-8208-56120C5E7A9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8" name="Oval 35">
            <a:extLst>
              <a:ext uri="{FF2B5EF4-FFF2-40B4-BE49-F238E27FC236}">
                <a16:creationId xmlns:a16="http://schemas.microsoft.com/office/drawing/2014/main" id="{DAD27A50-88D7-4E2A-8488-F2879768A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9" name="Picture 37">
            <a:extLst>
              <a:ext uri="{FF2B5EF4-FFF2-40B4-BE49-F238E27FC236}">
                <a16:creationId xmlns:a16="http://schemas.microsoft.com/office/drawing/2014/main" id="{A47C6ACD-2325-48C6-B9F3-C21563A05E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0" name="Picture 39">
            <a:extLst>
              <a:ext uri="{FF2B5EF4-FFF2-40B4-BE49-F238E27FC236}">
                <a16:creationId xmlns:a16="http://schemas.microsoft.com/office/drawing/2014/main" id="{1081DF83-4F35-4560-87E6-0DE8AAAC33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51" name="Rectangle 41">
            <a:extLst>
              <a:ext uri="{FF2B5EF4-FFF2-40B4-BE49-F238E27FC236}">
                <a16:creationId xmlns:a16="http://schemas.microsoft.com/office/drawing/2014/main" id="{7C704F0F-1CD8-4DC1-AEE9-225958232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6" name="Espace réservé du contenu 5" descr="Une image contenant chat, plancher, mammifère, intérieur&#10;&#10;Description générée automatiquement">
            <a:extLst>
              <a:ext uri="{FF2B5EF4-FFF2-40B4-BE49-F238E27FC236}">
                <a16:creationId xmlns:a16="http://schemas.microsoft.com/office/drawing/2014/main" id="{7CCBC324-F985-4DE3-AE37-617E76EA47DE}"/>
              </a:ext>
            </a:extLst>
          </p:cNvPr>
          <p:cNvPicPr>
            <a:picLocks noGrp="1" noChangeAspect="1"/>
          </p:cNvPicPr>
          <p:nvPr>
            <p:ph sz="half" idx="1"/>
          </p:nvPr>
        </p:nvPicPr>
        <p:blipFill rotWithShape="1">
          <a:blip r:embed="rId8">
            <a:extLst>
              <a:ext uri="{28A0092B-C50C-407E-A947-70E740481C1C}">
                <a14:useLocalDpi xmlns:a14="http://schemas.microsoft.com/office/drawing/2010/main" val="0"/>
              </a:ext>
            </a:extLst>
          </a:blip>
          <a:srcRect r="1646" b="3"/>
          <a:stretch/>
        </p:blipFill>
        <p:spPr>
          <a:xfrm>
            <a:off x="1" y="-5"/>
            <a:ext cx="6095999" cy="5020241"/>
          </a:xfrm>
          <a:custGeom>
            <a:avLst/>
            <a:gdLst/>
            <a:ahLst/>
            <a:cxnLst/>
            <a:rect l="l" t="t" r="r" b="b"/>
            <a:pathLst>
              <a:path w="6095999" h="5020241">
                <a:moveTo>
                  <a:pt x="0" y="0"/>
                </a:moveTo>
                <a:lnTo>
                  <a:pt x="6095999" y="0"/>
                </a:lnTo>
                <a:lnTo>
                  <a:pt x="6095999"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pic>
        <p:nvPicPr>
          <p:cNvPr id="8" name="Espace réservé du contenu 7" descr="Une image contenant neige, mammifère, extérieur, chat&#10;&#10;Description générée automatiquement">
            <a:extLst>
              <a:ext uri="{FF2B5EF4-FFF2-40B4-BE49-F238E27FC236}">
                <a16:creationId xmlns:a16="http://schemas.microsoft.com/office/drawing/2014/main" id="{57D322FA-60C0-4596-A696-8B6CE278DE4B}"/>
              </a:ext>
            </a:extLst>
          </p:cNvPr>
          <p:cNvPicPr>
            <a:picLocks noGrp="1" noChangeAspect="1"/>
          </p:cNvPicPr>
          <p:nvPr>
            <p:ph sz="half" idx="2"/>
          </p:nvPr>
        </p:nvPicPr>
        <p:blipFill rotWithShape="1">
          <a:blip r:embed="rId9">
            <a:extLst>
              <a:ext uri="{28A0092B-C50C-407E-A947-70E740481C1C}">
                <a14:useLocalDpi xmlns:a14="http://schemas.microsoft.com/office/drawing/2010/main" val="0"/>
              </a:ext>
            </a:extLst>
          </a:blip>
          <a:srcRect l="21414" r="4770" b="2"/>
          <a:stretch/>
        </p:blipFill>
        <p:spPr>
          <a:xfrm>
            <a:off x="6096000" y="9403"/>
            <a:ext cx="6095696" cy="4583103"/>
          </a:xfrm>
          <a:custGeom>
            <a:avLst/>
            <a:gdLst/>
            <a:ahLst/>
            <a:cxnLst/>
            <a:rect l="l" t="t" r="r" b="b"/>
            <a:pathLst>
              <a:path w="6095696" h="4583103">
                <a:moveTo>
                  <a:pt x="0" y="0"/>
                </a:moveTo>
                <a:lnTo>
                  <a:pt x="6095696" y="0"/>
                </a:lnTo>
                <a:lnTo>
                  <a:pt x="6095696" y="4057991"/>
                </a:lnTo>
                <a:lnTo>
                  <a:pt x="5818946" y="4110187"/>
                </a:lnTo>
                <a:lnTo>
                  <a:pt x="5543413" y="4159931"/>
                </a:lnTo>
                <a:lnTo>
                  <a:pt x="5266662" y="4208624"/>
                </a:lnTo>
                <a:lnTo>
                  <a:pt x="4988691" y="4250310"/>
                </a:lnTo>
                <a:lnTo>
                  <a:pt x="4711940" y="4292347"/>
                </a:lnTo>
                <a:lnTo>
                  <a:pt x="4433969" y="4331582"/>
                </a:lnTo>
                <a:lnTo>
                  <a:pt x="4159656" y="4365211"/>
                </a:lnTo>
                <a:lnTo>
                  <a:pt x="3881685" y="4397089"/>
                </a:lnTo>
                <a:lnTo>
                  <a:pt x="3604934" y="4426165"/>
                </a:lnTo>
                <a:lnTo>
                  <a:pt x="3333059" y="4451387"/>
                </a:lnTo>
                <a:lnTo>
                  <a:pt x="3057527" y="4476609"/>
                </a:lnTo>
                <a:lnTo>
                  <a:pt x="2785652" y="4497628"/>
                </a:lnTo>
                <a:lnTo>
                  <a:pt x="2513777" y="4514092"/>
                </a:lnTo>
                <a:lnTo>
                  <a:pt x="2243122" y="4531258"/>
                </a:lnTo>
                <a:lnTo>
                  <a:pt x="1974904" y="4545620"/>
                </a:lnTo>
                <a:lnTo>
                  <a:pt x="1709125" y="4555779"/>
                </a:lnTo>
                <a:lnTo>
                  <a:pt x="1443346" y="4564537"/>
                </a:lnTo>
                <a:lnTo>
                  <a:pt x="1180006" y="4572944"/>
                </a:lnTo>
                <a:lnTo>
                  <a:pt x="920323" y="4576798"/>
                </a:lnTo>
                <a:lnTo>
                  <a:pt x="660640" y="4581001"/>
                </a:lnTo>
                <a:lnTo>
                  <a:pt x="404614" y="4583103"/>
                </a:lnTo>
                <a:lnTo>
                  <a:pt x="151027" y="4581001"/>
                </a:lnTo>
                <a:lnTo>
                  <a:pt x="0" y="4581001"/>
                </a:lnTo>
                <a:close/>
              </a:path>
            </a:pathLst>
          </a:custGeom>
        </p:spPr>
      </p:pic>
      <p:sp>
        <p:nvSpPr>
          <p:cNvPr id="44"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46" name="Freeform: Shape 45">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E538F62-DA9D-4348-8B10-DC4E4645BBCC}"/>
              </a:ext>
            </a:extLst>
          </p:cNvPr>
          <p:cNvSpPr>
            <a:spLocks noGrp="1"/>
          </p:cNvSpPr>
          <p:nvPr>
            <p:ph type="title"/>
          </p:nvPr>
        </p:nvSpPr>
        <p:spPr>
          <a:xfrm>
            <a:off x="636916" y="4854346"/>
            <a:ext cx="10407602" cy="868026"/>
          </a:xfrm>
        </p:spPr>
        <p:txBody>
          <a:bodyPr vert="horz" lIns="91440" tIns="45720" rIns="91440" bIns="45720" rtlCol="0" anchor="b">
            <a:normAutofit/>
          </a:bodyPr>
          <a:lstStyle/>
          <a:p>
            <a:r>
              <a:rPr lang="en-US" sz="4800">
                <a:solidFill>
                  <a:srgbClr val="EBEBEB"/>
                </a:solidFill>
              </a:rPr>
              <a:t>Bengal Snow Mink</a:t>
            </a:r>
          </a:p>
        </p:txBody>
      </p:sp>
    </p:spTree>
    <p:extLst>
      <p:ext uri="{BB962C8B-B14F-4D97-AF65-F5344CB8AC3E}">
        <p14:creationId xmlns:p14="http://schemas.microsoft.com/office/powerpoint/2010/main" val="1091985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0" name="Picture 29">
            <a:extLst>
              <a:ext uri="{FF2B5EF4-FFF2-40B4-BE49-F238E27FC236}">
                <a16:creationId xmlns:a16="http://schemas.microsoft.com/office/drawing/2014/main" id="{94DDC893-E5EF-4CDE-B040-BA5B53AADD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51" name="Picture 31">
            <a:extLst>
              <a:ext uri="{FF2B5EF4-FFF2-40B4-BE49-F238E27FC236}">
                <a16:creationId xmlns:a16="http://schemas.microsoft.com/office/drawing/2014/main" id="{85F1A06D-D369-4974-8208-56120C5E7A9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52" name="Oval 33">
            <a:extLst>
              <a:ext uri="{FF2B5EF4-FFF2-40B4-BE49-F238E27FC236}">
                <a16:creationId xmlns:a16="http://schemas.microsoft.com/office/drawing/2014/main" id="{DAD27A50-88D7-4E2A-8488-F2879768A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3" name="Picture 35">
            <a:extLst>
              <a:ext uri="{FF2B5EF4-FFF2-40B4-BE49-F238E27FC236}">
                <a16:creationId xmlns:a16="http://schemas.microsoft.com/office/drawing/2014/main" id="{A47C6ACD-2325-48C6-B9F3-C21563A05E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4" name="Picture 37">
            <a:extLst>
              <a:ext uri="{FF2B5EF4-FFF2-40B4-BE49-F238E27FC236}">
                <a16:creationId xmlns:a16="http://schemas.microsoft.com/office/drawing/2014/main" id="{1081DF83-4F35-4560-87E6-0DE8AAAC33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55" name="Rectangle 39">
            <a:extLst>
              <a:ext uri="{FF2B5EF4-FFF2-40B4-BE49-F238E27FC236}">
                <a16:creationId xmlns:a16="http://schemas.microsoft.com/office/drawing/2014/main" id="{7C704F0F-1CD8-4DC1-AEE9-225958232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8" name="Espace réservé du contenu 7" descr="Une image contenant herbe, extérieur, mammifère, chat&#10;&#10;Description générée automatiquement">
            <a:extLst>
              <a:ext uri="{FF2B5EF4-FFF2-40B4-BE49-F238E27FC236}">
                <a16:creationId xmlns:a16="http://schemas.microsoft.com/office/drawing/2014/main" id="{56235205-0569-445C-803D-60B36EDAC66D}"/>
              </a:ext>
            </a:extLst>
          </p:cNvPr>
          <p:cNvPicPr>
            <a:picLocks noGrp="1" noChangeAspect="1"/>
          </p:cNvPicPr>
          <p:nvPr>
            <p:ph sz="half" idx="2"/>
          </p:nvPr>
        </p:nvPicPr>
        <p:blipFill rotWithShape="1">
          <a:blip r:embed="rId8">
            <a:extLst>
              <a:ext uri="{28A0092B-C50C-407E-A947-70E740481C1C}">
                <a14:useLocalDpi xmlns:a14="http://schemas.microsoft.com/office/drawing/2010/main" val="0"/>
              </a:ext>
            </a:extLst>
          </a:blip>
          <a:srcRect l="14659" r="16128" b="2"/>
          <a:stretch/>
        </p:blipFill>
        <p:spPr>
          <a:xfrm>
            <a:off x="1" y="-5"/>
            <a:ext cx="6095999" cy="5020241"/>
          </a:xfrm>
          <a:custGeom>
            <a:avLst/>
            <a:gdLst/>
            <a:ahLst/>
            <a:cxnLst/>
            <a:rect l="l" t="t" r="r" b="b"/>
            <a:pathLst>
              <a:path w="6095999" h="5020241">
                <a:moveTo>
                  <a:pt x="0" y="0"/>
                </a:moveTo>
                <a:lnTo>
                  <a:pt x="6095999" y="0"/>
                </a:lnTo>
                <a:lnTo>
                  <a:pt x="6095999"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pic>
        <p:nvPicPr>
          <p:cNvPr id="6" name="Espace réservé du contenu 5" descr="Une image contenant chat, mammifère, chat domestique&#10;&#10;Description générée automatiquement">
            <a:extLst>
              <a:ext uri="{FF2B5EF4-FFF2-40B4-BE49-F238E27FC236}">
                <a16:creationId xmlns:a16="http://schemas.microsoft.com/office/drawing/2014/main" id="{56E747C2-2BE7-4002-AAEE-B443D2BD0265}"/>
              </a:ext>
            </a:extLst>
          </p:cNvPr>
          <p:cNvPicPr>
            <a:picLocks noGrp="1" noChangeAspect="1"/>
          </p:cNvPicPr>
          <p:nvPr>
            <p:ph sz="half" idx="1"/>
          </p:nvPr>
        </p:nvPicPr>
        <p:blipFill rotWithShape="1">
          <a:blip r:embed="rId9">
            <a:extLst>
              <a:ext uri="{28A0092B-C50C-407E-A947-70E740481C1C}">
                <a14:useLocalDpi xmlns:a14="http://schemas.microsoft.com/office/drawing/2010/main" val="0"/>
              </a:ext>
            </a:extLst>
          </a:blip>
          <a:srcRect l="9894" r="14292" b="-2"/>
          <a:stretch/>
        </p:blipFill>
        <p:spPr>
          <a:xfrm>
            <a:off x="6096000" y="9403"/>
            <a:ext cx="6095696" cy="4583103"/>
          </a:xfrm>
          <a:custGeom>
            <a:avLst/>
            <a:gdLst/>
            <a:ahLst/>
            <a:cxnLst/>
            <a:rect l="l" t="t" r="r" b="b"/>
            <a:pathLst>
              <a:path w="6095696" h="4583103">
                <a:moveTo>
                  <a:pt x="0" y="0"/>
                </a:moveTo>
                <a:lnTo>
                  <a:pt x="6095696" y="0"/>
                </a:lnTo>
                <a:lnTo>
                  <a:pt x="6095696" y="4057991"/>
                </a:lnTo>
                <a:lnTo>
                  <a:pt x="5818946" y="4110187"/>
                </a:lnTo>
                <a:lnTo>
                  <a:pt x="5543413" y="4159931"/>
                </a:lnTo>
                <a:lnTo>
                  <a:pt x="5266662" y="4208624"/>
                </a:lnTo>
                <a:lnTo>
                  <a:pt x="4988691" y="4250310"/>
                </a:lnTo>
                <a:lnTo>
                  <a:pt x="4711940" y="4292347"/>
                </a:lnTo>
                <a:lnTo>
                  <a:pt x="4433969" y="4331582"/>
                </a:lnTo>
                <a:lnTo>
                  <a:pt x="4159656" y="4365211"/>
                </a:lnTo>
                <a:lnTo>
                  <a:pt x="3881685" y="4397089"/>
                </a:lnTo>
                <a:lnTo>
                  <a:pt x="3604934" y="4426165"/>
                </a:lnTo>
                <a:lnTo>
                  <a:pt x="3333059" y="4451387"/>
                </a:lnTo>
                <a:lnTo>
                  <a:pt x="3057527" y="4476609"/>
                </a:lnTo>
                <a:lnTo>
                  <a:pt x="2785652" y="4497628"/>
                </a:lnTo>
                <a:lnTo>
                  <a:pt x="2513777" y="4514092"/>
                </a:lnTo>
                <a:lnTo>
                  <a:pt x="2243122" y="4531258"/>
                </a:lnTo>
                <a:lnTo>
                  <a:pt x="1974904" y="4545620"/>
                </a:lnTo>
                <a:lnTo>
                  <a:pt x="1709125" y="4555779"/>
                </a:lnTo>
                <a:lnTo>
                  <a:pt x="1443346" y="4564537"/>
                </a:lnTo>
                <a:lnTo>
                  <a:pt x="1180006" y="4572944"/>
                </a:lnTo>
                <a:lnTo>
                  <a:pt x="920323" y="4576798"/>
                </a:lnTo>
                <a:lnTo>
                  <a:pt x="660640" y="4581001"/>
                </a:lnTo>
                <a:lnTo>
                  <a:pt x="404614" y="4583103"/>
                </a:lnTo>
                <a:lnTo>
                  <a:pt x="151027" y="4581001"/>
                </a:lnTo>
                <a:lnTo>
                  <a:pt x="0" y="4581001"/>
                </a:lnTo>
                <a:close/>
              </a:path>
            </a:pathLst>
          </a:custGeom>
        </p:spPr>
      </p:pic>
      <p:sp>
        <p:nvSpPr>
          <p:cNvPr id="56"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57" name="Freeform: Shape 43">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DF1C085-4F0C-44AC-A709-1096E9F84A87}"/>
              </a:ext>
            </a:extLst>
          </p:cNvPr>
          <p:cNvSpPr>
            <a:spLocks noGrp="1"/>
          </p:cNvSpPr>
          <p:nvPr>
            <p:ph type="title"/>
          </p:nvPr>
        </p:nvSpPr>
        <p:spPr>
          <a:xfrm>
            <a:off x="636916" y="4854346"/>
            <a:ext cx="10407602" cy="868026"/>
          </a:xfrm>
        </p:spPr>
        <p:txBody>
          <a:bodyPr vert="horz" lIns="91440" tIns="45720" rIns="91440" bIns="45720" rtlCol="0" anchor="b">
            <a:normAutofit/>
          </a:bodyPr>
          <a:lstStyle/>
          <a:p>
            <a:r>
              <a:rPr lang="en-US" sz="4800">
                <a:solidFill>
                  <a:srgbClr val="EBEBEB"/>
                </a:solidFill>
              </a:rPr>
              <a:t>Bengal Snow sepia</a:t>
            </a:r>
          </a:p>
        </p:txBody>
      </p:sp>
    </p:spTree>
    <p:extLst>
      <p:ext uri="{BB962C8B-B14F-4D97-AF65-F5344CB8AC3E}">
        <p14:creationId xmlns:p14="http://schemas.microsoft.com/office/powerpoint/2010/main" val="702157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4E0B17-C70A-42F6-959C-BD29D459E7CD}"/>
              </a:ext>
            </a:extLst>
          </p:cNvPr>
          <p:cNvSpPr>
            <a:spLocks noGrp="1"/>
          </p:cNvSpPr>
          <p:nvPr>
            <p:ph type="title"/>
          </p:nvPr>
        </p:nvSpPr>
        <p:spPr/>
        <p:txBody>
          <a:bodyPr/>
          <a:lstStyle/>
          <a:p>
            <a:pPr algn="ctr"/>
            <a:r>
              <a:rPr lang="fr-FR" dirty="0">
                <a:solidFill>
                  <a:srgbClr val="C00000"/>
                </a:solidFill>
              </a:rPr>
              <a:t>Ses origines</a:t>
            </a:r>
          </a:p>
        </p:txBody>
      </p:sp>
      <p:pic>
        <p:nvPicPr>
          <p:cNvPr id="8" name="Espace réservé du contenu 7" descr="Une image contenant chat, mammifère, chat domestique, extérieur&#10;&#10;Description générée automatiquement">
            <a:extLst>
              <a:ext uri="{FF2B5EF4-FFF2-40B4-BE49-F238E27FC236}">
                <a16:creationId xmlns:a16="http://schemas.microsoft.com/office/drawing/2014/main" id="{EE90CBF1-116F-4148-A316-FA7B9AC6C23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13263" y="2207253"/>
            <a:ext cx="4690021" cy="3126680"/>
          </a:xfrm>
        </p:spPr>
      </p:pic>
      <p:pic>
        <p:nvPicPr>
          <p:cNvPr id="7" name="Espace réservé du contenu 6" descr="Une image contenant mammifère, extérieur, terrain, chat&#10;&#10;Description générée automatiquement">
            <a:extLst>
              <a:ext uri="{FF2B5EF4-FFF2-40B4-BE49-F238E27FC236}">
                <a16:creationId xmlns:a16="http://schemas.microsoft.com/office/drawing/2014/main" id="{D05BB2C3-471B-4DD2-B4A2-5A2C860F6425}"/>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582706" y="2207253"/>
            <a:ext cx="4395787" cy="3126680"/>
          </a:xfrm>
        </p:spPr>
      </p:pic>
      <p:sp>
        <p:nvSpPr>
          <p:cNvPr id="10" name="ZoneTexte 9">
            <a:extLst>
              <a:ext uri="{FF2B5EF4-FFF2-40B4-BE49-F238E27FC236}">
                <a16:creationId xmlns:a16="http://schemas.microsoft.com/office/drawing/2014/main" id="{66245FF2-EF66-4D00-98D7-E99761645238}"/>
              </a:ext>
            </a:extLst>
          </p:cNvPr>
          <p:cNvSpPr txBox="1"/>
          <p:nvPr/>
        </p:nvSpPr>
        <p:spPr>
          <a:xfrm>
            <a:off x="582706" y="5459506"/>
            <a:ext cx="4395787" cy="369332"/>
          </a:xfrm>
          <a:prstGeom prst="rect">
            <a:avLst/>
          </a:prstGeom>
          <a:noFill/>
        </p:spPr>
        <p:txBody>
          <a:bodyPr wrap="square" rtlCol="0">
            <a:spAutoFit/>
          </a:bodyPr>
          <a:lstStyle/>
          <a:p>
            <a:pPr algn="ctr"/>
            <a:r>
              <a:rPr lang="fr-FR" dirty="0">
                <a:solidFill>
                  <a:schemeClr val="accent3">
                    <a:lumMod val="60000"/>
                    <a:lumOff val="40000"/>
                  </a:schemeClr>
                </a:solidFill>
              </a:rPr>
              <a:t>Chat léopard d’Asie</a:t>
            </a:r>
          </a:p>
        </p:txBody>
      </p:sp>
      <p:sp>
        <p:nvSpPr>
          <p:cNvPr id="11" name="ZoneTexte 10">
            <a:extLst>
              <a:ext uri="{FF2B5EF4-FFF2-40B4-BE49-F238E27FC236}">
                <a16:creationId xmlns:a16="http://schemas.microsoft.com/office/drawing/2014/main" id="{58CCE197-5743-4C00-A3AC-CC8D435DCB61}"/>
              </a:ext>
            </a:extLst>
          </p:cNvPr>
          <p:cNvSpPr txBox="1"/>
          <p:nvPr/>
        </p:nvSpPr>
        <p:spPr>
          <a:xfrm>
            <a:off x="6013263" y="5459506"/>
            <a:ext cx="4690021" cy="369332"/>
          </a:xfrm>
          <a:prstGeom prst="rect">
            <a:avLst/>
          </a:prstGeom>
          <a:noFill/>
        </p:spPr>
        <p:txBody>
          <a:bodyPr wrap="square" rtlCol="0">
            <a:spAutoFit/>
          </a:bodyPr>
          <a:lstStyle/>
          <a:p>
            <a:pPr algn="ctr"/>
            <a:r>
              <a:rPr lang="fr-FR" dirty="0">
                <a:solidFill>
                  <a:schemeClr val="accent3">
                    <a:lumMod val="60000"/>
                    <a:lumOff val="40000"/>
                  </a:schemeClr>
                </a:solidFill>
              </a:rPr>
              <a:t>Chat domestique</a:t>
            </a:r>
          </a:p>
        </p:txBody>
      </p:sp>
    </p:spTree>
    <p:extLst>
      <p:ext uri="{BB962C8B-B14F-4D97-AF65-F5344CB8AC3E}">
        <p14:creationId xmlns:p14="http://schemas.microsoft.com/office/powerpoint/2010/main" val="1566128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054992B7-4649-4C4C-9912-3C964FFD9640}"/>
              </a:ext>
            </a:extLst>
          </p:cNvPr>
          <p:cNvSpPr>
            <a:spLocks noGrp="1"/>
          </p:cNvSpPr>
          <p:nvPr>
            <p:ph type="title"/>
          </p:nvPr>
        </p:nvSpPr>
        <p:spPr>
          <a:xfrm>
            <a:off x="1" y="452718"/>
            <a:ext cx="12192000" cy="827442"/>
          </a:xfrm>
        </p:spPr>
        <p:txBody>
          <a:bodyPr numCol="1"/>
          <a:lstStyle/>
          <a:p>
            <a:pPr algn="ctr"/>
            <a:r>
              <a:rPr lang="fr-FR" dirty="0"/>
              <a:t>Ses différentes robes</a:t>
            </a:r>
          </a:p>
        </p:txBody>
      </p:sp>
      <p:pic>
        <p:nvPicPr>
          <p:cNvPr id="8" name="Espace réservé du contenu 7">
            <a:extLst>
              <a:ext uri="{FF2B5EF4-FFF2-40B4-BE49-F238E27FC236}">
                <a16:creationId xmlns:a16="http://schemas.microsoft.com/office/drawing/2014/main" id="{C61E0F6C-8D1B-47E6-929A-760F98C8417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4631" y="2578040"/>
            <a:ext cx="3644444" cy="2082540"/>
          </a:xfrm>
        </p:spPr>
      </p:pic>
      <p:pic>
        <p:nvPicPr>
          <p:cNvPr id="10" name="Image 9">
            <a:extLst>
              <a:ext uri="{FF2B5EF4-FFF2-40B4-BE49-F238E27FC236}">
                <a16:creationId xmlns:a16="http://schemas.microsoft.com/office/drawing/2014/main" id="{8C7627BA-03C9-4C8E-A3ED-AE2807D473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3778" y="2558678"/>
            <a:ext cx="3644444" cy="2082540"/>
          </a:xfrm>
          <a:prstGeom prst="rect">
            <a:avLst/>
          </a:prstGeom>
        </p:spPr>
      </p:pic>
      <p:sp>
        <p:nvSpPr>
          <p:cNvPr id="12" name="ZoneTexte 11">
            <a:extLst>
              <a:ext uri="{FF2B5EF4-FFF2-40B4-BE49-F238E27FC236}">
                <a16:creationId xmlns:a16="http://schemas.microsoft.com/office/drawing/2014/main" id="{6D2F4427-9148-4A58-8CD4-BC44F4F0B5EF}"/>
              </a:ext>
            </a:extLst>
          </p:cNvPr>
          <p:cNvSpPr txBox="1"/>
          <p:nvPr/>
        </p:nvSpPr>
        <p:spPr>
          <a:xfrm>
            <a:off x="337781" y="4641218"/>
            <a:ext cx="3310128" cy="369332"/>
          </a:xfrm>
          <a:prstGeom prst="rect">
            <a:avLst/>
          </a:prstGeom>
          <a:noFill/>
        </p:spPr>
        <p:txBody>
          <a:bodyPr wrap="square" rtlCol="0">
            <a:spAutoFit/>
          </a:bodyPr>
          <a:lstStyle/>
          <a:p>
            <a:pPr algn="ctr"/>
            <a:r>
              <a:rPr lang="fr-FR" dirty="0"/>
              <a:t>Marbré</a:t>
            </a:r>
          </a:p>
        </p:txBody>
      </p:sp>
      <p:sp>
        <p:nvSpPr>
          <p:cNvPr id="14" name="ZoneTexte 13">
            <a:extLst>
              <a:ext uri="{FF2B5EF4-FFF2-40B4-BE49-F238E27FC236}">
                <a16:creationId xmlns:a16="http://schemas.microsoft.com/office/drawing/2014/main" id="{9E318F3A-45F3-4502-B546-C9E5B15F7858}"/>
              </a:ext>
            </a:extLst>
          </p:cNvPr>
          <p:cNvSpPr txBox="1"/>
          <p:nvPr/>
        </p:nvSpPr>
        <p:spPr>
          <a:xfrm>
            <a:off x="4483575" y="4641218"/>
            <a:ext cx="3224849" cy="369332"/>
          </a:xfrm>
          <a:prstGeom prst="rect">
            <a:avLst/>
          </a:prstGeom>
          <a:noFill/>
        </p:spPr>
        <p:txBody>
          <a:bodyPr wrap="square" rtlCol="0">
            <a:spAutoFit/>
          </a:bodyPr>
          <a:lstStyle/>
          <a:p>
            <a:pPr algn="ctr"/>
            <a:r>
              <a:rPr lang="fr-FR" dirty="0" err="1"/>
              <a:t>Rosetté</a:t>
            </a:r>
            <a:endParaRPr lang="fr-FR" dirty="0"/>
          </a:p>
        </p:txBody>
      </p:sp>
      <p:pic>
        <p:nvPicPr>
          <p:cNvPr id="16" name="Image 15">
            <a:extLst>
              <a:ext uri="{FF2B5EF4-FFF2-40B4-BE49-F238E27FC236}">
                <a16:creationId xmlns:a16="http://schemas.microsoft.com/office/drawing/2014/main" id="{EF188491-7A91-471A-B6D8-96FE5EBFA3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4287" y="2578040"/>
            <a:ext cx="3523082" cy="2043816"/>
          </a:xfrm>
          <a:prstGeom prst="rect">
            <a:avLst/>
          </a:prstGeom>
        </p:spPr>
      </p:pic>
      <p:sp>
        <p:nvSpPr>
          <p:cNvPr id="17" name="ZoneTexte 16">
            <a:extLst>
              <a:ext uri="{FF2B5EF4-FFF2-40B4-BE49-F238E27FC236}">
                <a16:creationId xmlns:a16="http://schemas.microsoft.com/office/drawing/2014/main" id="{FB2BBFB6-98BE-4B2A-979E-76FDEEF8FD2D}"/>
              </a:ext>
            </a:extLst>
          </p:cNvPr>
          <p:cNvSpPr txBox="1"/>
          <p:nvPr/>
        </p:nvSpPr>
        <p:spPr>
          <a:xfrm>
            <a:off x="8845290" y="4621856"/>
            <a:ext cx="2701075" cy="369332"/>
          </a:xfrm>
          <a:prstGeom prst="rect">
            <a:avLst/>
          </a:prstGeom>
          <a:noFill/>
        </p:spPr>
        <p:txBody>
          <a:bodyPr wrap="square" rtlCol="0">
            <a:spAutoFit/>
          </a:bodyPr>
          <a:lstStyle/>
          <a:p>
            <a:pPr algn="ctr"/>
            <a:r>
              <a:rPr lang="fr-FR" dirty="0"/>
              <a:t>Tacheté</a:t>
            </a:r>
          </a:p>
        </p:txBody>
      </p:sp>
    </p:spTree>
    <p:extLst>
      <p:ext uri="{BB962C8B-B14F-4D97-AF65-F5344CB8AC3E}">
        <p14:creationId xmlns:p14="http://schemas.microsoft.com/office/powerpoint/2010/main" val="182215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D1C33F-B1A6-42C3-8267-759E4607C357}"/>
              </a:ext>
            </a:extLst>
          </p:cNvPr>
          <p:cNvSpPr>
            <a:spLocks noGrp="1"/>
          </p:cNvSpPr>
          <p:nvPr>
            <p:ph type="title"/>
          </p:nvPr>
        </p:nvSpPr>
        <p:spPr>
          <a:xfrm>
            <a:off x="1393638" y="0"/>
            <a:ext cx="9404723" cy="1400530"/>
          </a:xfrm>
        </p:spPr>
        <p:txBody>
          <a:bodyPr/>
          <a:lstStyle/>
          <a:p>
            <a:pPr algn="ctr"/>
            <a:r>
              <a:rPr lang="fr-FR" dirty="0"/>
              <a:t>Ses différentes couleurs</a:t>
            </a:r>
          </a:p>
        </p:txBody>
      </p:sp>
      <p:pic>
        <p:nvPicPr>
          <p:cNvPr id="5" name="Espace réservé du contenu 4">
            <a:extLst>
              <a:ext uri="{FF2B5EF4-FFF2-40B4-BE49-F238E27FC236}">
                <a16:creationId xmlns:a16="http://schemas.microsoft.com/office/drawing/2014/main" id="{29E60E50-36BC-4828-B5B0-BA38224D04B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383" y="2468747"/>
            <a:ext cx="3754089" cy="1349612"/>
          </a:xfrm>
        </p:spPr>
      </p:pic>
      <p:pic>
        <p:nvPicPr>
          <p:cNvPr id="9" name="Image 8">
            <a:extLst>
              <a:ext uri="{FF2B5EF4-FFF2-40B4-BE49-F238E27FC236}">
                <a16:creationId xmlns:a16="http://schemas.microsoft.com/office/drawing/2014/main" id="{DB47E486-459C-4EF0-A8D4-BDDDDE720B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8944" y="1105666"/>
            <a:ext cx="3850847" cy="1276318"/>
          </a:xfrm>
          <a:prstGeom prst="rect">
            <a:avLst/>
          </a:prstGeom>
        </p:spPr>
      </p:pic>
      <p:pic>
        <p:nvPicPr>
          <p:cNvPr id="11" name="Image 10">
            <a:extLst>
              <a:ext uri="{FF2B5EF4-FFF2-40B4-BE49-F238E27FC236}">
                <a16:creationId xmlns:a16="http://schemas.microsoft.com/office/drawing/2014/main" id="{99B4D3A5-D7C6-4AFD-85C0-6FF3700B0F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3555" y="2426575"/>
            <a:ext cx="3871396" cy="1391784"/>
          </a:xfrm>
          <a:prstGeom prst="rect">
            <a:avLst/>
          </a:prstGeom>
        </p:spPr>
      </p:pic>
      <p:pic>
        <p:nvPicPr>
          <p:cNvPr id="13" name="Image 12">
            <a:extLst>
              <a:ext uri="{FF2B5EF4-FFF2-40B4-BE49-F238E27FC236}">
                <a16:creationId xmlns:a16="http://schemas.microsoft.com/office/drawing/2014/main" id="{6555ECEC-FDE3-4F18-905B-89341117E1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94192" y="1098900"/>
            <a:ext cx="3520518" cy="1276318"/>
          </a:xfrm>
          <a:prstGeom prst="rect">
            <a:avLst/>
          </a:prstGeom>
        </p:spPr>
      </p:pic>
      <p:pic>
        <p:nvPicPr>
          <p:cNvPr id="15" name="Image 14">
            <a:extLst>
              <a:ext uri="{FF2B5EF4-FFF2-40B4-BE49-F238E27FC236}">
                <a16:creationId xmlns:a16="http://schemas.microsoft.com/office/drawing/2014/main" id="{BEDA7A6D-3963-4CB7-976D-A1831DEE87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697" y="5379252"/>
            <a:ext cx="3850847" cy="1400530"/>
          </a:xfrm>
          <a:prstGeom prst="rect">
            <a:avLst/>
          </a:prstGeom>
        </p:spPr>
      </p:pic>
      <p:pic>
        <p:nvPicPr>
          <p:cNvPr id="17" name="Image 16">
            <a:extLst>
              <a:ext uri="{FF2B5EF4-FFF2-40B4-BE49-F238E27FC236}">
                <a16:creationId xmlns:a16="http://schemas.microsoft.com/office/drawing/2014/main" id="{ECEE2BAB-F66A-4122-83AE-5BA7206CDD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79291" y="3881196"/>
            <a:ext cx="3850847" cy="1400530"/>
          </a:xfrm>
          <a:prstGeom prst="rect">
            <a:avLst/>
          </a:prstGeom>
        </p:spPr>
      </p:pic>
      <p:pic>
        <p:nvPicPr>
          <p:cNvPr id="19" name="Image 18">
            <a:extLst>
              <a:ext uri="{FF2B5EF4-FFF2-40B4-BE49-F238E27FC236}">
                <a16:creationId xmlns:a16="http://schemas.microsoft.com/office/drawing/2014/main" id="{404CEB00-7F17-4284-8771-2404624AE43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83831" y="5379252"/>
            <a:ext cx="3850844" cy="1400529"/>
          </a:xfrm>
          <a:prstGeom prst="rect">
            <a:avLst/>
          </a:prstGeom>
        </p:spPr>
      </p:pic>
      <p:pic>
        <p:nvPicPr>
          <p:cNvPr id="21" name="Image 20">
            <a:extLst>
              <a:ext uri="{FF2B5EF4-FFF2-40B4-BE49-F238E27FC236}">
                <a16:creationId xmlns:a16="http://schemas.microsoft.com/office/drawing/2014/main" id="{2C8F75F1-4B5C-491E-BA51-9716DED885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19267" y="3881197"/>
            <a:ext cx="3863134" cy="1400529"/>
          </a:xfrm>
          <a:prstGeom prst="rect">
            <a:avLst/>
          </a:prstGeom>
        </p:spPr>
      </p:pic>
    </p:spTree>
    <p:extLst>
      <p:ext uri="{BB962C8B-B14F-4D97-AF65-F5344CB8AC3E}">
        <p14:creationId xmlns:p14="http://schemas.microsoft.com/office/powerpoint/2010/main" val="102091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94DDC893-E5EF-4CDE-B040-BA5B53AADD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0" name="Picture 29">
            <a:extLst>
              <a:ext uri="{FF2B5EF4-FFF2-40B4-BE49-F238E27FC236}">
                <a16:creationId xmlns:a16="http://schemas.microsoft.com/office/drawing/2014/main" id="{85F1A06D-D369-4974-8208-56120C5E7A9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2" name="Oval 31">
            <a:extLst>
              <a:ext uri="{FF2B5EF4-FFF2-40B4-BE49-F238E27FC236}">
                <a16:creationId xmlns:a16="http://schemas.microsoft.com/office/drawing/2014/main" id="{DAD27A50-88D7-4E2A-8488-F2879768A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4" name="Picture 33">
            <a:extLst>
              <a:ext uri="{FF2B5EF4-FFF2-40B4-BE49-F238E27FC236}">
                <a16:creationId xmlns:a16="http://schemas.microsoft.com/office/drawing/2014/main" id="{A47C6ACD-2325-48C6-B9F3-C21563A05E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6" name="Picture 35">
            <a:extLst>
              <a:ext uri="{FF2B5EF4-FFF2-40B4-BE49-F238E27FC236}">
                <a16:creationId xmlns:a16="http://schemas.microsoft.com/office/drawing/2014/main" id="{1081DF83-4F35-4560-87E6-0DE8AAAC33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8" name="Rectangle 37">
            <a:extLst>
              <a:ext uri="{FF2B5EF4-FFF2-40B4-BE49-F238E27FC236}">
                <a16:creationId xmlns:a16="http://schemas.microsoft.com/office/drawing/2014/main" id="{7C704F0F-1CD8-4DC1-AEE9-225958232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6" name="Espace réservé du contenu 5">
            <a:extLst>
              <a:ext uri="{FF2B5EF4-FFF2-40B4-BE49-F238E27FC236}">
                <a16:creationId xmlns:a16="http://schemas.microsoft.com/office/drawing/2014/main" id="{78565089-B691-45B1-9DD5-252D7725CC3B}"/>
              </a:ext>
            </a:extLst>
          </p:cNvPr>
          <p:cNvPicPr>
            <a:picLocks noGrp="1" noChangeAspect="1"/>
          </p:cNvPicPr>
          <p:nvPr>
            <p:ph sz="half" idx="1"/>
          </p:nvPr>
        </p:nvPicPr>
        <p:blipFill rotWithShape="1">
          <a:blip r:embed="rId8">
            <a:extLst>
              <a:ext uri="{28A0092B-C50C-407E-A947-70E740481C1C}">
                <a14:useLocalDpi xmlns:a14="http://schemas.microsoft.com/office/drawing/2010/main" val="0"/>
              </a:ext>
            </a:extLst>
          </a:blip>
          <a:srcRect t="17753" b="20483"/>
          <a:stretch/>
        </p:blipFill>
        <p:spPr>
          <a:xfrm>
            <a:off x="1" y="-5"/>
            <a:ext cx="6095999" cy="5020241"/>
          </a:xfrm>
          <a:custGeom>
            <a:avLst/>
            <a:gdLst/>
            <a:ahLst/>
            <a:cxnLst/>
            <a:rect l="l" t="t" r="r" b="b"/>
            <a:pathLst>
              <a:path w="6095999" h="5020241">
                <a:moveTo>
                  <a:pt x="0" y="0"/>
                </a:moveTo>
                <a:lnTo>
                  <a:pt x="6095999" y="0"/>
                </a:lnTo>
                <a:lnTo>
                  <a:pt x="6095999"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pic>
        <p:nvPicPr>
          <p:cNvPr id="8" name="Espace réservé du contenu 7">
            <a:extLst>
              <a:ext uri="{FF2B5EF4-FFF2-40B4-BE49-F238E27FC236}">
                <a16:creationId xmlns:a16="http://schemas.microsoft.com/office/drawing/2014/main" id="{ED75E00E-881E-4579-A175-75C7F8F2F3E0}"/>
              </a:ext>
            </a:extLst>
          </p:cNvPr>
          <p:cNvPicPr>
            <a:picLocks noGrp="1" noChangeAspect="1"/>
          </p:cNvPicPr>
          <p:nvPr>
            <p:ph sz="half" idx="2"/>
          </p:nvPr>
        </p:nvPicPr>
        <p:blipFill rotWithShape="1">
          <a:blip r:embed="rId9">
            <a:extLst>
              <a:ext uri="{28A0092B-C50C-407E-A947-70E740481C1C}">
                <a14:useLocalDpi xmlns:a14="http://schemas.microsoft.com/office/drawing/2010/main" val="0"/>
              </a:ext>
            </a:extLst>
          </a:blip>
          <a:srcRect l="1470" r="21056"/>
          <a:stretch/>
        </p:blipFill>
        <p:spPr>
          <a:xfrm>
            <a:off x="6096000" y="9403"/>
            <a:ext cx="6095696" cy="4583103"/>
          </a:xfrm>
          <a:custGeom>
            <a:avLst/>
            <a:gdLst/>
            <a:ahLst/>
            <a:cxnLst/>
            <a:rect l="l" t="t" r="r" b="b"/>
            <a:pathLst>
              <a:path w="6095696" h="4583103">
                <a:moveTo>
                  <a:pt x="0" y="0"/>
                </a:moveTo>
                <a:lnTo>
                  <a:pt x="6095696" y="0"/>
                </a:lnTo>
                <a:lnTo>
                  <a:pt x="6095696" y="4057991"/>
                </a:lnTo>
                <a:lnTo>
                  <a:pt x="5818946" y="4110187"/>
                </a:lnTo>
                <a:lnTo>
                  <a:pt x="5543413" y="4159931"/>
                </a:lnTo>
                <a:lnTo>
                  <a:pt x="5266662" y="4208624"/>
                </a:lnTo>
                <a:lnTo>
                  <a:pt x="4988691" y="4250310"/>
                </a:lnTo>
                <a:lnTo>
                  <a:pt x="4711940" y="4292347"/>
                </a:lnTo>
                <a:lnTo>
                  <a:pt x="4433969" y="4331582"/>
                </a:lnTo>
                <a:lnTo>
                  <a:pt x="4159656" y="4365211"/>
                </a:lnTo>
                <a:lnTo>
                  <a:pt x="3881685" y="4397089"/>
                </a:lnTo>
                <a:lnTo>
                  <a:pt x="3604934" y="4426165"/>
                </a:lnTo>
                <a:lnTo>
                  <a:pt x="3333059" y="4451387"/>
                </a:lnTo>
                <a:lnTo>
                  <a:pt x="3057527" y="4476609"/>
                </a:lnTo>
                <a:lnTo>
                  <a:pt x="2785652" y="4497628"/>
                </a:lnTo>
                <a:lnTo>
                  <a:pt x="2513777" y="4514092"/>
                </a:lnTo>
                <a:lnTo>
                  <a:pt x="2243122" y="4531258"/>
                </a:lnTo>
                <a:lnTo>
                  <a:pt x="1974904" y="4545620"/>
                </a:lnTo>
                <a:lnTo>
                  <a:pt x="1709125" y="4555779"/>
                </a:lnTo>
                <a:lnTo>
                  <a:pt x="1443346" y="4564537"/>
                </a:lnTo>
                <a:lnTo>
                  <a:pt x="1180006" y="4572944"/>
                </a:lnTo>
                <a:lnTo>
                  <a:pt x="920323" y="4576798"/>
                </a:lnTo>
                <a:lnTo>
                  <a:pt x="660640" y="4581001"/>
                </a:lnTo>
                <a:lnTo>
                  <a:pt x="404614" y="4583103"/>
                </a:lnTo>
                <a:lnTo>
                  <a:pt x="151027" y="4581001"/>
                </a:lnTo>
                <a:lnTo>
                  <a:pt x="0" y="4581001"/>
                </a:lnTo>
                <a:close/>
              </a:path>
            </a:pathLst>
          </a:custGeom>
        </p:spPr>
      </p:pic>
      <p:sp>
        <p:nvSpPr>
          <p:cNvPr id="40"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42" name="Freeform: Shape 41">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1EE0578-FD6B-4C58-9F73-56AEDA712C97}"/>
              </a:ext>
            </a:extLst>
          </p:cNvPr>
          <p:cNvSpPr>
            <a:spLocks noGrp="1"/>
          </p:cNvSpPr>
          <p:nvPr>
            <p:ph type="title"/>
          </p:nvPr>
        </p:nvSpPr>
        <p:spPr>
          <a:xfrm>
            <a:off x="636916" y="4854346"/>
            <a:ext cx="10407602" cy="868026"/>
          </a:xfrm>
        </p:spPr>
        <p:txBody>
          <a:bodyPr vert="horz" lIns="91440" tIns="45720" rIns="91440" bIns="45720" rtlCol="0" anchor="b">
            <a:normAutofit/>
          </a:bodyPr>
          <a:lstStyle/>
          <a:p>
            <a:r>
              <a:rPr lang="en-US" sz="4800">
                <a:solidFill>
                  <a:srgbClr val="EBEBEB"/>
                </a:solidFill>
              </a:rPr>
              <a:t>Bengal brown</a:t>
            </a:r>
          </a:p>
        </p:txBody>
      </p:sp>
    </p:spTree>
    <p:extLst>
      <p:ext uri="{BB962C8B-B14F-4D97-AF65-F5344CB8AC3E}">
        <p14:creationId xmlns:p14="http://schemas.microsoft.com/office/powerpoint/2010/main" val="2102399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94DDC893-E5EF-4CDE-B040-BA5B53AADD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1" name="Picture 40">
            <a:extLst>
              <a:ext uri="{FF2B5EF4-FFF2-40B4-BE49-F238E27FC236}">
                <a16:creationId xmlns:a16="http://schemas.microsoft.com/office/drawing/2014/main" id="{85F1A06D-D369-4974-8208-56120C5E7A9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3" name="Oval 42">
            <a:extLst>
              <a:ext uri="{FF2B5EF4-FFF2-40B4-BE49-F238E27FC236}">
                <a16:creationId xmlns:a16="http://schemas.microsoft.com/office/drawing/2014/main" id="{DAD27A50-88D7-4E2A-8488-F2879768A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5" name="Picture 44">
            <a:extLst>
              <a:ext uri="{FF2B5EF4-FFF2-40B4-BE49-F238E27FC236}">
                <a16:creationId xmlns:a16="http://schemas.microsoft.com/office/drawing/2014/main" id="{A47C6ACD-2325-48C6-B9F3-C21563A05E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7" name="Picture 46">
            <a:extLst>
              <a:ext uri="{FF2B5EF4-FFF2-40B4-BE49-F238E27FC236}">
                <a16:creationId xmlns:a16="http://schemas.microsoft.com/office/drawing/2014/main" id="{1081DF83-4F35-4560-87E6-0DE8AAAC33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9" name="Rectangle 48">
            <a:extLst>
              <a:ext uri="{FF2B5EF4-FFF2-40B4-BE49-F238E27FC236}">
                <a16:creationId xmlns:a16="http://schemas.microsoft.com/office/drawing/2014/main" id="{7C704F0F-1CD8-4DC1-AEE9-225958232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6" name="Espace réservé du contenu 5" descr="Une image contenant chat, mammifère, chat domestique, rayé&#10;&#10;Description générée automatiquement">
            <a:extLst>
              <a:ext uri="{FF2B5EF4-FFF2-40B4-BE49-F238E27FC236}">
                <a16:creationId xmlns:a16="http://schemas.microsoft.com/office/drawing/2014/main" id="{C3FBC4F5-ED9F-456D-9020-E3A01A46B629}"/>
              </a:ext>
            </a:extLst>
          </p:cNvPr>
          <p:cNvPicPr>
            <a:picLocks noGrp="1" noChangeAspect="1"/>
          </p:cNvPicPr>
          <p:nvPr>
            <p:ph sz="half" idx="1"/>
          </p:nvPr>
        </p:nvPicPr>
        <p:blipFill rotWithShape="1">
          <a:blip r:embed="rId8">
            <a:extLst>
              <a:ext uri="{28A0092B-C50C-407E-A947-70E740481C1C}">
                <a14:useLocalDpi xmlns:a14="http://schemas.microsoft.com/office/drawing/2010/main" val="0"/>
              </a:ext>
            </a:extLst>
          </a:blip>
          <a:srcRect t="12528" r="-1" b="12530"/>
          <a:stretch/>
        </p:blipFill>
        <p:spPr>
          <a:xfrm>
            <a:off x="1" y="-5"/>
            <a:ext cx="6095999" cy="5020241"/>
          </a:xfrm>
          <a:custGeom>
            <a:avLst/>
            <a:gdLst/>
            <a:ahLst/>
            <a:cxnLst/>
            <a:rect l="l" t="t" r="r" b="b"/>
            <a:pathLst>
              <a:path w="6095999" h="5020241">
                <a:moveTo>
                  <a:pt x="0" y="0"/>
                </a:moveTo>
                <a:lnTo>
                  <a:pt x="6095999" y="0"/>
                </a:lnTo>
                <a:lnTo>
                  <a:pt x="6095999"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pic>
        <p:nvPicPr>
          <p:cNvPr id="8" name="Espace réservé du contenu 7" descr="Une image contenant chat, assis, mammifère, chat domestique&#10;&#10;Description générée automatiquement">
            <a:extLst>
              <a:ext uri="{FF2B5EF4-FFF2-40B4-BE49-F238E27FC236}">
                <a16:creationId xmlns:a16="http://schemas.microsoft.com/office/drawing/2014/main" id="{8E4BC6E5-5300-4D1F-BC9C-377E627FC7CC}"/>
              </a:ext>
            </a:extLst>
          </p:cNvPr>
          <p:cNvPicPr>
            <a:picLocks noGrp="1" noChangeAspect="1"/>
          </p:cNvPicPr>
          <p:nvPr>
            <p:ph sz="half" idx="2"/>
          </p:nvPr>
        </p:nvPicPr>
        <p:blipFill rotWithShape="1">
          <a:blip r:embed="rId9">
            <a:extLst>
              <a:ext uri="{28A0092B-C50C-407E-A947-70E740481C1C}">
                <a14:useLocalDpi xmlns:a14="http://schemas.microsoft.com/office/drawing/2010/main" val="0"/>
              </a:ext>
            </a:extLst>
          </a:blip>
          <a:srcRect l="8452" r="2767" b="-1"/>
          <a:stretch/>
        </p:blipFill>
        <p:spPr>
          <a:xfrm>
            <a:off x="6096000" y="9403"/>
            <a:ext cx="6095696" cy="4583103"/>
          </a:xfrm>
          <a:custGeom>
            <a:avLst/>
            <a:gdLst/>
            <a:ahLst/>
            <a:cxnLst/>
            <a:rect l="l" t="t" r="r" b="b"/>
            <a:pathLst>
              <a:path w="6095696" h="4583103">
                <a:moveTo>
                  <a:pt x="0" y="0"/>
                </a:moveTo>
                <a:lnTo>
                  <a:pt x="6095696" y="0"/>
                </a:lnTo>
                <a:lnTo>
                  <a:pt x="6095696" y="4057991"/>
                </a:lnTo>
                <a:lnTo>
                  <a:pt x="5818946" y="4110187"/>
                </a:lnTo>
                <a:lnTo>
                  <a:pt x="5543413" y="4159931"/>
                </a:lnTo>
                <a:lnTo>
                  <a:pt x="5266662" y="4208624"/>
                </a:lnTo>
                <a:lnTo>
                  <a:pt x="4988691" y="4250310"/>
                </a:lnTo>
                <a:lnTo>
                  <a:pt x="4711940" y="4292347"/>
                </a:lnTo>
                <a:lnTo>
                  <a:pt x="4433969" y="4331582"/>
                </a:lnTo>
                <a:lnTo>
                  <a:pt x="4159656" y="4365211"/>
                </a:lnTo>
                <a:lnTo>
                  <a:pt x="3881685" y="4397089"/>
                </a:lnTo>
                <a:lnTo>
                  <a:pt x="3604934" y="4426165"/>
                </a:lnTo>
                <a:lnTo>
                  <a:pt x="3333059" y="4451387"/>
                </a:lnTo>
                <a:lnTo>
                  <a:pt x="3057527" y="4476609"/>
                </a:lnTo>
                <a:lnTo>
                  <a:pt x="2785652" y="4497628"/>
                </a:lnTo>
                <a:lnTo>
                  <a:pt x="2513777" y="4514092"/>
                </a:lnTo>
                <a:lnTo>
                  <a:pt x="2243122" y="4531258"/>
                </a:lnTo>
                <a:lnTo>
                  <a:pt x="1974904" y="4545620"/>
                </a:lnTo>
                <a:lnTo>
                  <a:pt x="1709125" y="4555779"/>
                </a:lnTo>
                <a:lnTo>
                  <a:pt x="1443346" y="4564537"/>
                </a:lnTo>
                <a:lnTo>
                  <a:pt x="1180006" y="4572944"/>
                </a:lnTo>
                <a:lnTo>
                  <a:pt x="920323" y="4576798"/>
                </a:lnTo>
                <a:lnTo>
                  <a:pt x="660640" y="4581001"/>
                </a:lnTo>
                <a:lnTo>
                  <a:pt x="404614" y="4583103"/>
                </a:lnTo>
                <a:lnTo>
                  <a:pt x="151027" y="4581001"/>
                </a:lnTo>
                <a:lnTo>
                  <a:pt x="0" y="4581001"/>
                </a:lnTo>
                <a:close/>
              </a:path>
            </a:pathLst>
          </a:custGeom>
        </p:spPr>
      </p:pic>
      <p:sp>
        <p:nvSpPr>
          <p:cNvPr id="51"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53" name="Freeform: Shape 52">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4A5DD23-A16D-4DC6-B040-F896387906AA}"/>
              </a:ext>
            </a:extLst>
          </p:cNvPr>
          <p:cNvSpPr>
            <a:spLocks noGrp="1"/>
          </p:cNvSpPr>
          <p:nvPr>
            <p:ph type="title"/>
          </p:nvPr>
        </p:nvSpPr>
        <p:spPr>
          <a:xfrm>
            <a:off x="636916" y="4854346"/>
            <a:ext cx="10407602" cy="868026"/>
          </a:xfrm>
        </p:spPr>
        <p:txBody>
          <a:bodyPr vert="horz" lIns="91440" tIns="45720" rIns="91440" bIns="45720" rtlCol="0" anchor="b">
            <a:normAutofit/>
          </a:bodyPr>
          <a:lstStyle/>
          <a:p>
            <a:r>
              <a:rPr lang="en-US" sz="4800">
                <a:solidFill>
                  <a:srgbClr val="EBEBEB"/>
                </a:solidFill>
              </a:rPr>
              <a:t>Bengal silver</a:t>
            </a:r>
          </a:p>
        </p:txBody>
      </p:sp>
    </p:spTree>
    <p:extLst>
      <p:ext uri="{BB962C8B-B14F-4D97-AF65-F5344CB8AC3E}">
        <p14:creationId xmlns:p14="http://schemas.microsoft.com/office/powerpoint/2010/main" val="1277389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4DDC893-E5EF-4CDE-B040-BA5B53AADD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5" name="Picture 14">
            <a:extLst>
              <a:ext uri="{FF2B5EF4-FFF2-40B4-BE49-F238E27FC236}">
                <a16:creationId xmlns:a16="http://schemas.microsoft.com/office/drawing/2014/main" id="{85F1A06D-D369-4974-8208-56120C5E7A9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7" name="Oval 16">
            <a:extLst>
              <a:ext uri="{FF2B5EF4-FFF2-40B4-BE49-F238E27FC236}">
                <a16:creationId xmlns:a16="http://schemas.microsoft.com/office/drawing/2014/main" id="{DAD27A50-88D7-4E2A-8488-F2879768A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 name="Picture 18">
            <a:extLst>
              <a:ext uri="{FF2B5EF4-FFF2-40B4-BE49-F238E27FC236}">
                <a16:creationId xmlns:a16="http://schemas.microsoft.com/office/drawing/2014/main" id="{A47C6ACD-2325-48C6-B9F3-C21563A05E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 name="Picture 20">
            <a:extLst>
              <a:ext uri="{FF2B5EF4-FFF2-40B4-BE49-F238E27FC236}">
                <a16:creationId xmlns:a16="http://schemas.microsoft.com/office/drawing/2014/main" id="{1081DF83-4F35-4560-87E6-0DE8AAAC33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3" name="Rectangle 22">
            <a:extLst>
              <a:ext uri="{FF2B5EF4-FFF2-40B4-BE49-F238E27FC236}">
                <a16:creationId xmlns:a16="http://schemas.microsoft.com/office/drawing/2014/main" id="{7C704F0F-1CD8-4DC1-AEE9-225958232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8" name="Espace réservé du contenu 7">
            <a:extLst>
              <a:ext uri="{FF2B5EF4-FFF2-40B4-BE49-F238E27FC236}">
                <a16:creationId xmlns:a16="http://schemas.microsoft.com/office/drawing/2014/main" id="{B1108425-ADDD-4882-9701-53303E9D6218}"/>
              </a:ext>
            </a:extLst>
          </p:cNvPr>
          <p:cNvPicPr>
            <a:picLocks noGrp="1" noChangeAspect="1"/>
          </p:cNvPicPr>
          <p:nvPr>
            <p:ph sz="half" idx="2"/>
          </p:nvPr>
        </p:nvPicPr>
        <p:blipFill rotWithShape="1">
          <a:blip r:embed="rId8">
            <a:extLst>
              <a:ext uri="{28A0092B-C50C-407E-A947-70E740481C1C}">
                <a14:useLocalDpi xmlns:a14="http://schemas.microsoft.com/office/drawing/2010/main" val="0"/>
              </a:ext>
            </a:extLst>
          </a:blip>
          <a:srcRect l="8173" r="22614" b="2"/>
          <a:stretch/>
        </p:blipFill>
        <p:spPr>
          <a:xfrm>
            <a:off x="1" y="-5"/>
            <a:ext cx="6095999" cy="5020241"/>
          </a:xfrm>
          <a:custGeom>
            <a:avLst/>
            <a:gdLst/>
            <a:ahLst/>
            <a:cxnLst/>
            <a:rect l="l" t="t" r="r" b="b"/>
            <a:pathLst>
              <a:path w="6095999" h="5020241">
                <a:moveTo>
                  <a:pt x="0" y="0"/>
                </a:moveTo>
                <a:lnTo>
                  <a:pt x="6095999" y="0"/>
                </a:lnTo>
                <a:lnTo>
                  <a:pt x="6095999"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pic>
        <p:nvPicPr>
          <p:cNvPr id="6" name="Espace réservé du contenu 5">
            <a:extLst>
              <a:ext uri="{FF2B5EF4-FFF2-40B4-BE49-F238E27FC236}">
                <a16:creationId xmlns:a16="http://schemas.microsoft.com/office/drawing/2014/main" id="{39489502-E596-4E6C-BC61-6E5777017FDD}"/>
              </a:ext>
            </a:extLst>
          </p:cNvPr>
          <p:cNvPicPr>
            <a:picLocks noGrp="1" noChangeAspect="1"/>
          </p:cNvPicPr>
          <p:nvPr>
            <p:ph sz="half" idx="1"/>
          </p:nvPr>
        </p:nvPicPr>
        <p:blipFill rotWithShape="1">
          <a:blip r:embed="rId9">
            <a:extLst>
              <a:ext uri="{28A0092B-C50C-407E-A947-70E740481C1C}">
                <a14:useLocalDpi xmlns:a14="http://schemas.microsoft.com/office/drawing/2010/main" val="0"/>
              </a:ext>
            </a:extLst>
          </a:blip>
          <a:srcRect l="19298" r="14202" b="2"/>
          <a:stretch/>
        </p:blipFill>
        <p:spPr>
          <a:xfrm>
            <a:off x="6096000" y="9403"/>
            <a:ext cx="6095696" cy="4583103"/>
          </a:xfrm>
          <a:custGeom>
            <a:avLst/>
            <a:gdLst/>
            <a:ahLst/>
            <a:cxnLst/>
            <a:rect l="l" t="t" r="r" b="b"/>
            <a:pathLst>
              <a:path w="6095696" h="4583103">
                <a:moveTo>
                  <a:pt x="0" y="0"/>
                </a:moveTo>
                <a:lnTo>
                  <a:pt x="6095696" y="0"/>
                </a:lnTo>
                <a:lnTo>
                  <a:pt x="6095696" y="4057991"/>
                </a:lnTo>
                <a:lnTo>
                  <a:pt x="5818946" y="4110187"/>
                </a:lnTo>
                <a:lnTo>
                  <a:pt x="5543413" y="4159931"/>
                </a:lnTo>
                <a:lnTo>
                  <a:pt x="5266662" y="4208624"/>
                </a:lnTo>
                <a:lnTo>
                  <a:pt x="4988691" y="4250310"/>
                </a:lnTo>
                <a:lnTo>
                  <a:pt x="4711940" y="4292347"/>
                </a:lnTo>
                <a:lnTo>
                  <a:pt x="4433969" y="4331582"/>
                </a:lnTo>
                <a:lnTo>
                  <a:pt x="4159656" y="4365211"/>
                </a:lnTo>
                <a:lnTo>
                  <a:pt x="3881685" y="4397089"/>
                </a:lnTo>
                <a:lnTo>
                  <a:pt x="3604934" y="4426165"/>
                </a:lnTo>
                <a:lnTo>
                  <a:pt x="3333059" y="4451387"/>
                </a:lnTo>
                <a:lnTo>
                  <a:pt x="3057527" y="4476609"/>
                </a:lnTo>
                <a:lnTo>
                  <a:pt x="2785652" y="4497628"/>
                </a:lnTo>
                <a:lnTo>
                  <a:pt x="2513777" y="4514092"/>
                </a:lnTo>
                <a:lnTo>
                  <a:pt x="2243122" y="4531258"/>
                </a:lnTo>
                <a:lnTo>
                  <a:pt x="1974904" y="4545620"/>
                </a:lnTo>
                <a:lnTo>
                  <a:pt x="1709125" y="4555779"/>
                </a:lnTo>
                <a:lnTo>
                  <a:pt x="1443346" y="4564537"/>
                </a:lnTo>
                <a:lnTo>
                  <a:pt x="1180006" y="4572944"/>
                </a:lnTo>
                <a:lnTo>
                  <a:pt x="920323" y="4576798"/>
                </a:lnTo>
                <a:lnTo>
                  <a:pt x="660640" y="4581001"/>
                </a:lnTo>
                <a:lnTo>
                  <a:pt x="404614" y="4583103"/>
                </a:lnTo>
                <a:lnTo>
                  <a:pt x="151027" y="4581001"/>
                </a:lnTo>
                <a:lnTo>
                  <a:pt x="0" y="4581001"/>
                </a:lnTo>
                <a:close/>
              </a:path>
            </a:pathLst>
          </a:custGeom>
        </p:spPr>
      </p:pic>
      <p:sp>
        <p:nvSpPr>
          <p:cNvPr id="25"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27" name="Freeform: Shape 26">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A2A0D41-C716-4CF3-A876-DA8C61949509}"/>
              </a:ext>
            </a:extLst>
          </p:cNvPr>
          <p:cNvSpPr>
            <a:spLocks noGrp="1"/>
          </p:cNvSpPr>
          <p:nvPr>
            <p:ph type="title"/>
          </p:nvPr>
        </p:nvSpPr>
        <p:spPr>
          <a:xfrm>
            <a:off x="636916" y="4854346"/>
            <a:ext cx="10407602" cy="868026"/>
          </a:xfrm>
        </p:spPr>
        <p:txBody>
          <a:bodyPr vert="horz" lIns="91440" tIns="45720" rIns="91440" bIns="45720" rtlCol="0" anchor="b">
            <a:normAutofit/>
          </a:bodyPr>
          <a:lstStyle/>
          <a:p>
            <a:r>
              <a:rPr lang="en-US" sz="4800">
                <a:solidFill>
                  <a:srgbClr val="EBEBEB"/>
                </a:solidFill>
              </a:rPr>
              <a:t>Bengal Bleu</a:t>
            </a:r>
          </a:p>
        </p:txBody>
      </p:sp>
    </p:spTree>
    <p:extLst>
      <p:ext uri="{BB962C8B-B14F-4D97-AF65-F5344CB8AC3E}">
        <p14:creationId xmlns:p14="http://schemas.microsoft.com/office/powerpoint/2010/main" val="33081727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94DDC893-E5EF-4CDE-B040-BA5B53AADD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52" name="Picture 51">
            <a:extLst>
              <a:ext uri="{FF2B5EF4-FFF2-40B4-BE49-F238E27FC236}">
                <a16:creationId xmlns:a16="http://schemas.microsoft.com/office/drawing/2014/main" id="{85F1A06D-D369-4974-8208-56120C5E7A9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54" name="Oval 53">
            <a:extLst>
              <a:ext uri="{FF2B5EF4-FFF2-40B4-BE49-F238E27FC236}">
                <a16:creationId xmlns:a16="http://schemas.microsoft.com/office/drawing/2014/main" id="{DAD27A50-88D7-4E2A-8488-F2879768A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6" name="Picture 55">
            <a:extLst>
              <a:ext uri="{FF2B5EF4-FFF2-40B4-BE49-F238E27FC236}">
                <a16:creationId xmlns:a16="http://schemas.microsoft.com/office/drawing/2014/main" id="{A47C6ACD-2325-48C6-B9F3-C21563A05E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8" name="Picture 57">
            <a:extLst>
              <a:ext uri="{FF2B5EF4-FFF2-40B4-BE49-F238E27FC236}">
                <a16:creationId xmlns:a16="http://schemas.microsoft.com/office/drawing/2014/main" id="{1081DF83-4F35-4560-87E6-0DE8AAAC33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60" name="Rectangle 59">
            <a:extLst>
              <a:ext uri="{FF2B5EF4-FFF2-40B4-BE49-F238E27FC236}">
                <a16:creationId xmlns:a16="http://schemas.microsoft.com/office/drawing/2014/main" id="{7C704F0F-1CD8-4DC1-AEE9-225958232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6" name="Espace réservé du contenu 5">
            <a:extLst>
              <a:ext uri="{FF2B5EF4-FFF2-40B4-BE49-F238E27FC236}">
                <a16:creationId xmlns:a16="http://schemas.microsoft.com/office/drawing/2014/main" id="{EB544739-D28C-4A94-982D-81CDC379A6CE}"/>
              </a:ext>
            </a:extLst>
          </p:cNvPr>
          <p:cNvPicPr>
            <a:picLocks noGrp="1" noChangeAspect="1"/>
          </p:cNvPicPr>
          <p:nvPr>
            <p:ph sz="half" idx="1"/>
          </p:nvPr>
        </p:nvPicPr>
        <p:blipFill rotWithShape="1">
          <a:blip r:embed="rId8">
            <a:extLst>
              <a:ext uri="{28A0092B-C50C-407E-A947-70E740481C1C}">
                <a14:useLocalDpi xmlns:a14="http://schemas.microsoft.com/office/drawing/2010/main" val="0"/>
              </a:ext>
            </a:extLst>
          </a:blip>
          <a:srcRect t="26195" r="2" b="15542"/>
          <a:stretch/>
        </p:blipFill>
        <p:spPr>
          <a:xfrm>
            <a:off x="1" y="-5"/>
            <a:ext cx="6095999" cy="5020241"/>
          </a:xfrm>
          <a:custGeom>
            <a:avLst/>
            <a:gdLst/>
            <a:ahLst/>
            <a:cxnLst/>
            <a:rect l="l" t="t" r="r" b="b"/>
            <a:pathLst>
              <a:path w="6095999" h="5020241">
                <a:moveTo>
                  <a:pt x="0" y="0"/>
                </a:moveTo>
                <a:lnTo>
                  <a:pt x="6095999" y="0"/>
                </a:lnTo>
                <a:lnTo>
                  <a:pt x="6095999"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pic>
        <p:nvPicPr>
          <p:cNvPr id="5" name="Espace réservé du contenu 4" descr="Une image contenant chat, intérieur, mammifère, chat domestique&#10;&#10;Description générée automatiquement">
            <a:extLst>
              <a:ext uri="{FF2B5EF4-FFF2-40B4-BE49-F238E27FC236}">
                <a16:creationId xmlns:a16="http://schemas.microsoft.com/office/drawing/2014/main" id="{D8B42983-BF69-44BC-A147-E53D7C5F24B0}"/>
              </a:ext>
            </a:extLst>
          </p:cNvPr>
          <p:cNvPicPr>
            <a:picLocks noGrp="1" noChangeAspect="1"/>
          </p:cNvPicPr>
          <p:nvPr>
            <p:ph sz="half" idx="2"/>
          </p:nvPr>
        </p:nvPicPr>
        <p:blipFill rotWithShape="1">
          <a:blip r:embed="rId9">
            <a:extLst>
              <a:ext uri="{28A0092B-C50C-407E-A947-70E740481C1C}">
                <a14:useLocalDpi xmlns:a14="http://schemas.microsoft.com/office/drawing/2010/main" val="0"/>
              </a:ext>
            </a:extLst>
          </a:blip>
          <a:srcRect r="11491" b="-1"/>
          <a:stretch/>
        </p:blipFill>
        <p:spPr>
          <a:xfrm>
            <a:off x="6096000" y="9403"/>
            <a:ext cx="6095696" cy="4583103"/>
          </a:xfrm>
          <a:custGeom>
            <a:avLst/>
            <a:gdLst/>
            <a:ahLst/>
            <a:cxnLst/>
            <a:rect l="l" t="t" r="r" b="b"/>
            <a:pathLst>
              <a:path w="6095696" h="4583103">
                <a:moveTo>
                  <a:pt x="0" y="0"/>
                </a:moveTo>
                <a:lnTo>
                  <a:pt x="6095696" y="0"/>
                </a:lnTo>
                <a:lnTo>
                  <a:pt x="6095696" y="4057991"/>
                </a:lnTo>
                <a:lnTo>
                  <a:pt x="5818946" y="4110187"/>
                </a:lnTo>
                <a:lnTo>
                  <a:pt x="5543413" y="4159931"/>
                </a:lnTo>
                <a:lnTo>
                  <a:pt x="5266662" y="4208624"/>
                </a:lnTo>
                <a:lnTo>
                  <a:pt x="4988691" y="4250310"/>
                </a:lnTo>
                <a:lnTo>
                  <a:pt x="4711940" y="4292347"/>
                </a:lnTo>
                <a:lnTo>
                  <a:pt x="4433969" y="4331582"/>
                </a:lnTo>
                <a:lnTo>
                  <a:pt x="4159656" y="4365211"/>
                </a:lnTo>
                <a:lnTo>
                  <a:pt x="3881685" y="4397089"/>
                </a:lnTo>
                <a:lnTo>
                  <a:pt x="3604934" y="4426165"/>
                </a:lnTo>
                <a:lnTo>
                  <a:pt x="3333059" y="4451387"/>
                </a:lnTo>
                <a:lnTo>
                  <a:pt x="3057527" y="4476609"/>
                </a:lnTo>
                <a:lnTo>
                  <a:pt x="2785652" y="4497628"/>
                </a:lnTo>
                <a:lnTo>
                  <a:pt x="2513777" y="4514092"/>
                </a:lnTo>
                <a:lnTo>
                  <a:pt x="2243122" y="4531258"/>
                </a:lnTo>
                <a:lnTo>
                  <a:pt x="1974904" y="4545620"/>
                </a:lnTo>
                <a:lnTo>
                  <a:pt x="1709125" y="4555779"/>
                </a:lnTo>
                <a:lnTo>
                  <a:pt x="1443346" y="4564537"/>
                </a:lnTo>
                <a:lnTo>
                  <a:pt x="1180006" y="4572944"/>
                </a:lnTo>
                <a:lnTo>
                  <a:pt x="920323" y="4576798"/>
                </a:lnTo>
                <a:lnTo>
                  <a:pt x="660640" y="4581001"/>
                </a:lnTo>
                <a:lnTo>
                  <a:pt x="404614" y="4583103"/>
                </a:lnTo>
                <a:lnTo>
                  <a:pt x="151027" y="4581001"/>
                </a:lnTo>
                <a:lnTo>
                  <a:pt x="0" y="4581001"/>
                </a:lnTo>
                <a:close/>
              </a:path>
            </a:pathLst>
          </a:custGeom>
        </p:spPr>
      </p:pic>
      <p:sp>
        <p:nvSpPr>
          <p:cNvPr id="62"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64" name="Freeform: Shape 63">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D09378C-2B10-4B49-A037-86FC19598D31}"/>
              </a:ext>
            </a:extLst>
          </p:cNvPr>
          <p:cNvSpPr>
            <a:spLocks noGrp="1"/>
          </p:cNvSpPr>
          <p:nvPr>
            <p:ph type="title"/>
          </p:nvPr>
        </p:nvSpPr>
        <p:spPr>
          <a:xfrm>
            <a:off x="636916" y="4854346"/>
            <a:ext cx="10407602" cy="868026"/>
          </a:xfrm>
        </p:spPr>
        <p:txBody>
          <a:bodyPr vert="horz" lIns="91440" tIns="45720" rIns="91440" bIns="45720" rtlCol="0" anchor="b">
            <a:normAutofit/>
          </a:bodyPr>
          <a:lstStyle/>
          <a:p>
            <a:r>
              <a:rPr lang="en-US" sz="4800">
                <a:solidFill>
                  <a:srgbClr val="EBEBEB"/>
                </a:solidFill>
              </a:rPr>
              <a:t>Bengal charcoal</a:t>
            </a:r>
          </a:p>
        </p:txBody>
      </p:sp>
    </p:spTree>
    <p:extLst>
      <p:ext uri="{BB962C8B-B14F-4D97-AF65-F5344CB8AC3E}">
        <p14:creationId xmlns:p14="http://schemas.microsoft.com/office/powerpoint/2010/main" val="868016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94DDC893-E5EF-4CDE-B040-BA5B53AADD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0" name="Picture 29">
            <a:extLst>
              <a:ext uri="{FF2B5EF4-FFF2-40B4-BE49-F238E27FC236}">
                <a16:creationId xmlns:a16="http://schemas.microsoft.com/office/drawing/2014/main" id="{85F1A06D-D369-4974-8208-56120C5E7A9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2" name="Oval 31">
            <a:extLst>
              <a:ext uri="{FF2B5EF4-FFF2-40B4-BE49-F238E27FC236}">
                <a16:creationId xmlns:a16="http://schemas.microsoft.com/office/drawing/2014/main" id="{DAD27A50-88D7-4E2A-8488-F2879768A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4" name="Picture 33">
            <a:extLst>
              <a:ext uri="{FF2B5EF4-FFF2-40B4-BE49-F238E27FC236}">
                <a16:creationId xmlns:a16="http://schemas.microsoft.com/office/drawing/2014/main" id="{A47C6ACD-2325-48C6-B9F3-C21563A05E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6" name="Picture 35">
            <a:extLst>
              <a:ext uri="{FF2B5EF4-FFF2-40B4-BE49-F238E27FC236}">
                <a16:creationId xmlns:a16="http://schemas.microsoft.com/office/drawing/2014/main" id="{1081DF83-4F35-4560-87E6-0DE8AAAC33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8" name="Rectangle 37">
            <a:extLst>
              <a:ext uri="{FF2B5EF4-FFF2-40B4-BE49-F238E27FC236}">
                <a16:creationId xmlns:a16="http://schemas.microsoft.com/office/drawing/2014/main" id="{7C704F0F-1CD8-4DC1-AEE9-225958232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6" name="Espace réservé du contenu 5" descr="Une image contenant chat, plancher, intérieur, en bois&#10;&#10;Description générée automatiquement">
            <a:extLst>
              <a:ext uri="{FF2B5EF4-FFF2-40B4-BE49-F238E27FC236}">
                <a16:creationId xmlns:a16="http://schemas.microsoft.com/office/drawing/2014/main" id="{364349ED-C468-4D64-BD76-12B1209FDE4E}"/>
              </a:ext>
            </a:extLst>
          </p:cNvPr>
          <p:cNvPicPr>
            <a:picLocks noGrp="1" noChangeAspect="1"/>
          </p:cNvPicPr>
          <p:nvPr>
            <p:ph sz="half" idx="1"/>
          </p:nvPr>
        </p:nvPicPr>
        <p:blipFill rotWithShape="1">
          <a:blip r:embed="rId8">
            <a:extLst>
              <a:ext uri="{28A0092B-C50C-407E-A947-70E740481C1C}">
                <a14:useLocalDpi xmlns:a14="http://schemas.microsoft.com/office/drawing/2010/main" val="0"/>
              </a:ext>
            </a:extLst>
          </a:blip>
          <a:srcRect l="6593" r="2335" b="-1"/>
          <a:stretch/>
        </p:blipFill>
        <p:spPr>
          <a:xfrm>
            <a:off x="1" y="-5"/>
            <a:ext cx="6095999" cy="5020241"/>
          </a:xfrm>
          <a:custGeom>
            <a:avLst/>
            <a:gdLst/>
            <a:ahLst/>
            <a:cxnLst/>
            <a:rect l="l" t="t" r="r" b="b"/>
            <a:pathLst>
              <a:path w="6095999" h="5020241">
                <a:moveTo>
                  <a:pt x="0" y="0"/>
                </a:moveTo>
                <a:lnTo>
                  <a:pt x="6095999" y="0"/>
                </a:lnTo>
                <a:lnTo>
                  <a:pt x="6095999"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pic>
        <p:nvPicPr>
          <p:cNvPr id="8" name="Espace réservé du contenu 7" descr="Une image contenant chat, terrain, mammifère, extérieur&#10;&#10;Description générée automatiquement">
            <a:extLst>
              <a:ext uri="{FF2B5EF4-FFF2-40B4-BE49-F238E27FC236}">
                <a16:creationId xmlns:a16="http://schemas.microsoft.com/office/drawing/2014/main" id="{D391A913-9B91-446B-A444-C8691423D7D1}"/>
              </a:ext>
            </a:extLst>
          </p:cNvPr>
          <p:cNvPicPr>
            <a:picLocks noGrp="1" noChangeAspect="1"/>
          </p:cNvPicPr>
          <p:nvPr>
            <p:ph sz="half" idx="2"/>
          </p:nvPr>
        </p:nvPicPr>
        <p:blipFill rotWithShape="1">
          <a:blip r:embed="rId9">
            <a:extLst>
              <a:ext uri="{28A0092B-C50C-407E-A947-70E740481C1C}">
                <a14:useLocalDpi xmlns:a14="http://schemas.microsoft.com/office/drawing/2010/main" val="0"/>
              </a:ext>
            </a:extLst>
          </a:blip>
          <a:srcRect l="2816" r="8675" b="-1"/>
          <a:stretch/>
        </p:blipFill>
        <p:spPr>
          <a:xfrm>
            <a:off x="6096000" y="9403"/>
            <a:ext cx="6095696" cy="4583103"/>
          </a:xfrm>
          <a:custGeom>
            <a:avLst/>
            <a:gdLst/>
            <a:ahLst/>
            <a:cxnLst/>
            <a:rect l="l" t="t" r="r" b="b"/>
            <a:pathLst>
              <a:path w="6095696" h="4583103">
                <a:moveTo>
                  <a:pt x="0" y="0"/>
                </a:moveTo>
                <a:lnTo>
                  <a:pt x="6095696" y="0"/>
                </a:lnTo>
                <a:lnTo>
                  <a:pt x="6095696" y="4057991"/>
                </a:lnTo>
                <a:lnTo>
                  <a:pt x="5818946" y="4110187"/>
                </a:lnTo>
                <a:lnTo>
                  <a:pt x="5543413" y="4159931"/>
                </a:lnTo>
                <a:lnTo>
                  <a:pt x="5266662" y="4208624"/>
                </a:lnTo>
                <a:lnTo>
                  <a:pt x="4988691" y="4250310"/>
                </a:lnTo>
                <a:lnTo>
                  <a:pt x="4711940" y="4292347"/>
                </a:lnTo>
                <a:lnTo>
                  <a:pt x="4433969" y="4331582"/>
                </a:lnTo>
                <a:lnTo>
                  <a:pt x="4159656" y="4365211"/>
                </a:lnTo>
                <a:lnTo>
                  <a:pt x="3881685" y="4397089"/>
                </a:lnTo>
                <a:lnTo>
                  <a:pt x="3604934" y="4426165"/>
                </a:lnTo>
                <a:lnTo>
                  <a:pt x="3333059" y="4451387"/>
                </a:lnTo>
                <a:lnTo>
                  <a:pt x="3057527" y="4476609"/>
                </a:lnTo>
                <a:lnTo>
                  <a:pt x="2785652" y="4497628"/>
                </a:lnTo>
                <a:lnTo>
                  <a:pt x="2513777" y="4514092"/>
                </a:lnTo>
                <a:lnTo>
                  <a:pt x="2243122" y="4531258"/>
                </a:lnTo>
                <a:lnTo>
                  <a:pt x="1974904" y="4545620"/>
                </a:lnTo>
                <a:lnTo>
                  <a:pt x="1709125" y="4555779"/>
                </a:lnTo>
                <a:lnTo>
                  <a:pt x="1443346" y="4564537"/>
                </a:lnTo>
                <a:lnTo>
                  <a:pt x="1180006" y="4572944"/>
                </a:lnTo>
                <a:lnTo>
                  <a:pt x="920323" y="4576798"/>
                </a:lnTo>
                <a:lnTo>
                  <a:pt x="660640" y="4581001"/>
                </a:lnTo>
                <a:lnTo>
                  <a:pt x="404614" y="4583103"/>
                </a:lnTo>
                <a:lnTo>
                  <a:pt x="151027" y="4581001"/>
                </a:lnTo>
                <a:lnTo>
                  <a:pt x="0" y="4581001"/>
                </a:lnTo>
                <a:close/>
              </a:path>
            </a:pathLst>
          </a:custGeom>
        </p:spPr>
      </p:pic>
      <p:sp>
        <p:nvSpPr>
          <p:cNvPr id="40"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42" name="Freeform: Shape 41">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036C331-EFD9-447E-9D45-E5AA1296D747}"/>
              </a:ext>
            </a:extLst>
          </p:cNvPr>
          <p:cNvSpPr>
            <a:spLocks noGrp="1"/>
          </p:cNvSpPr>
          <p:nvPr>
            <p:ph type="title"/>
          </p:nvPr>
        </p:nvSpPr>
        <p:spPr>
          <a:xfrm>
            <a:off x="636916" y="4854346"/>
            <a:ext cx="10407602" cy="868026"/>
          </a:xfrm>
        </p:spPr>
        <p:txBody>
          <a:bodyPr vert="horz" lIns="91440" tIns="45720" rIns="91440" bIns="45720" rtlCol="0" anchor="b">
            <a:normAutofit/>
          </a:bodyPr>
          <a:lstStyle/>
          <a:p>
            <a:r>
              <a:rPr lang="en-US" sz="4800">
                <a:solidFill>
                  <a:srgbClr val="EBEBEB"/>
                </a:solidFill>
              </a:rPr>
              <a:t>Bengal Snow Lynx</a:t>
            </a:r>
          </a:p>
        </p:txBody>
      </p:sp>
    </p:spTree>
    <p:extLst>
      <p:ext uri="{BB962C8B-B14F-4D97-AF65-F5344CB8AC3E}">
        <p14:creationId xmlns:p14="http://schemas.microsoft.com/office/powerpoint/2010/main" val="312037788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45723</TotalTime>
  <Words>228</Words>
  <Application>Microsoft Office PowerPoint</Application>
  <PresentationFormat>Grand écran</PresentationFormat>
  <Paragraphs>43</Paragraphs>
  <Slides>11</Slides>
  <Notes>11</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11</vt:i4>
      </vt:variant>
    </vt:vector>
  </HeadingPairs>
  <TitlesOfParts>
    <vt:vector size="16" baseType="lpstr">
      <vt:lpstr>Arial</vt:lpstr>
      <vt:lpstr>Calibri</vt:lpstr>
      <vt:lpstr>Century Gothic</vt:lpstr>
      <vt:lpstr>Wingdings 3</vt:lpstr>
      <vt:lpstr>Ion</vt:lpstr>
      <vt:lpstr>LE BENGAL</vt:lpstr>
      <vt:lpstr>Ses origines</vt:lpstr>
      <vt:lpstr>Ses différentes robes</vt:lpstr>
      <vt:lpstr>Ses différentes couleurs</vt:lpstr>
      <vt:lpstr>Bengal brown</vt:lpstr>
      <vt:lpstr>Bengal silver</vt:lpstr>
      <vt:lpstr>Bengal Bleu</vt:lpstr>
      <vt:lpstr>Bengal charcoal</vt:lpstr>
      <vt:lpstr>Bengal Snow Lynx</vt:lpstr>
      <vt:lpstr>Bengal Snow Mink</vt:lpstr>
      <vt:lpstr>Bengal Snow sepia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 BENGAL</dc:title>
  <dc:creator>RIBEIRO José</dc:creator>
  <cp:lastModifiedBy>RIBEIRO José</cp:lastModifiedBy>
  <cp:revision>7</cp:revision>
  <cp:lastPrinted>2022-02-16T08:24:44Z</cp:lastPrinted>
  <dcterms:created xsi:type="dcterms:W3CDTF">2022-01-13T11:30:39Z</dcterms:created>
  <dcterms:modified xsi:type="dcterms:W3CDTF">2022-03-15T12:21:46Z</dcterms:modified>
</cp:coreProperties>
</file>